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26_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35"/>
  </p:notesMasterIdLst>
  <p:handoutMasterIdLst>
    <p:handoutMasterId r:id="rId36"/>
  </p:handoutMasterIdLst>
  <p:sldIdLst>
    <p:sldId id="256" r:id="rId2"/>
    <p:sldId id="322" r:id="rId3"/>
    <p:sldId id="257" r:id="rId4"/>
    <p:sldId id="266" r:id="rId5"/>
    <p:sldId id="313" r:id="rId6"/>
    <p:sldId id="319" r:id="rId7"/>
    <p:sldId id="290" r:id="rId8"/>
    <p:sldId id="291" r:id="rId9"/>
    <p:sldId id="288" r:id="rId10"/>
    <p:sldId id="301" r:id="rId11"/>
    <p:sldId id="341" r:id="rId12"/>
    <p:sldId id="263" r:id="rId13"/>
    <p:sldId id="303" r:id="rId14"/>
    <p:sldId id="323" r:id="rId15"/>
    <p:sldId id="324" r:id="rId16"/>
    <p:sldId id="325" r:id="rId17"/>
    <p:sldId id="327" r:id="rId18"/>
    <p:sldId id="329" r:id="rId19"/>
    <p:sldId id="331" r:id="rId20"/>
    <p:sldId id="333" r:id="rId21"/>
    <p:sldId id="335" r:id="rId22"/>
    <p:sldId id="307" r:id="rId23"/>
    <p:sldId id="294" r:id="rId24"/>
    <p:sldId id="336" r:id="rId25"/>
    <p:sldId id="268" r:id="rId26"/>
    <p:sldId id="340" r:id="rId27"/>
    <p:sldId id="270" r:id="rId28"/>
    <p:sldId id="275" r:id="rId29"/>
    <p:sldId id="318" r:id="rId30"/>
    <p:sldId id="295" r:id="rId31"/>
    <p:sldId id="304" r:id="rId32"/>
    <p:sldId id="337" r:id="rId33"/>
    <p:sldId id="339" r:id="rId34"/>
  </p:sldIdLst>
  <p:sldSz cx="9144000" cy="6858000" type="screen4x3"/>
  <p:notesSz cx="6669088" cy="992663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71F9CE-9D83-C421-6F93-A9DB1080B616}" name="Nicole Braun" initials="NB" userId="S::nib@perspektive-koeln.de::0c7eb5ae-e160-4c21-b59e-131a9c9662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20B04"/>
    <a:srgbClr val="CCECFF"/>
    <a:srgbClr val="C49C08"/>
    <a:srgbClr val="2D9F4B"/>
    <a:srgbClr val="FFFFFF"/>
    <a:srgbClr val="9999FF"/>
    <a:srgbClr val="220904"/>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527" autoAdjust="0"/>
    <p:restoredTop sz="90494" autoAdjust="0"/>
  </p:normalViewPr>
  <p:slideViewPr>
    <p:cSldViewPr>
      <p:cViewPr varScale="1">
        <p:scale>
          <a:sx n="106" d="100"/>
          <a:sy n="106" d="100"/>
        </p:scale>
        <p:origin x="235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40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modernComment_126_0.xml><?xml version="1.0" encoding="utf-8"?>
<p188:cmLst xmlns:a="http://schemas.openxmlformats.org/drawingml/2006/main" xmlns:r="http://schemas.openxmlformats.org/officeDocument/2006/relationships" xmlns:p188="http://schemas.microsoft.com/office/powerpoint/2018/8/main">
  <p188:cm id="{DC5D6653-12D1-45FC-87D7-D9E6815F399B}" authorId="{3971F9CE-9D83-C421-6F93-A9DB1080B616}" created="2025-09-11T10:20:00.686">
    <ac:txMkLst xmlns:ac="http://schemas.microsoft.com/office/drawing/2013/main/command">
      <pc:docMk xmlns:pc="http://schemas.microsoft.com/office/powerpoint/2013/main/command"/>
      <pc:sldMk xmlns:pc="http://schemas.microsoft.com/office/powerpoint/2013/main/command" cId="0" sldId="294"/>
      <ac:spMk id="87043" creationId="{00000000-0000-0000-0000-000000000000}"/>
      <ac:txMk cp="528" len="203">
        <ac:context len="739" hash="3562872418"/>
      </ac:txMk>
    </ac:txMkLst>
    <p188:pos x="8855970" y="3257330"/>
    <p188:txBody>
      <a:bodyPr/>
      <a:lstStyle/>
      <a:p>
        <a:r>
          <a:rPr lang="de-DE"/>
          <a:t>Das sollte für den Rechtsanspruch ab 26/27 noch umformuliert werden.
Vorschlag:
Der Rechtsanspruch beginnt ab dem Schuljahr 2026/27 für die Schulneulinge, dieser wird an der ASS auch durchgesetzt werden können. Alle Familien die Interesse oder Bedarf anmelden, werden auch einen Platz erhalten können.</a:t>
        </a:r>
      </a:p>
    </p188:txBody>
  </p188:cm>
</p188:cmLst>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eaLnBrk="0" hangingPunct="0">
              <a:defRPr sz="1200">
                <a:latin typeface="Times New Roman" pitchFamily="18" charset="0"/>
              </a:defRPr>
            </a:lvl1pPr>
          </a:lstStyle>
          <a:p>
            <a:pPr>
              <a:defRPr/>
            </a:pPr>
            <a:endParaRPr lang="de-DE" dirty="0"/>
          </a:p>
        </p:txBody>
      </p:sp>
      <p:sp>
        <p:nvSpPr>
          <p:cNvPr id="17411" name="Rectangle 3"/>
          <p:cNvSpPr>
            <a:spLocks noGrp="1" noChangeArrowheads="1"/>
          </p:cNvSpPr>
          <p:nvPr>
            <p:ph type="dt" sz="quarter" idx="1"/>
          </p:nvPr>
        </p:nvSpPr>
        <p:spPr bwMode="auto">
          <a:xfrm>
            <a:off x="3778250" y="0"/>
            <a:ext cx="2890838" cy="49530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algn="r" eaLnBrk="0" hangingPunct="0">
              <a:defRPr sz="1200">
                <a:latin typeface="Times New Roman" pitchFamily="18" charset="0"/>
              </a:defRPr>
            </a:lvl1pPr>
          </a:lstStyle>
          <a:p>
            <a:pPr>
              <a:defRPr/>
            </a:pPr>
            <a:endParaRPr lang="de-DE" dirty="0"/>
          </a:p>
        </p:txBody>
      </p:sp>
      <p:sp>
        <p:nvSpPr>
          <p:cNvPr id="17412" name="Rectangle 4"/>
          <p:cNvSpPr>
            <a:spLocks noGrp="1" noChangeArrowheads="1"/>
          </p:cNvSpPr>
          <p:nvPr>
            <p:ph type="ftr" sz="quarter" idx="2"/>
          </p:nvPr>
        </p:nvSpPr>
        <p:spPr bwMode="auto">
          <a:xfrm>
            <a:off x="0" y="9429750"/>
            <a:ext cx="2890838" cy="496888"/>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eaLnBrk="0" hangingPunct="0">
              <a:defRPr sz="1200">
                <a:latin typeface="Times New Roman" pitchFamily="18" charset="0"/>
              </a:defRPr>
            </a:lvl1pPr>
          </a:lstStyle>
          <a:p>
            <a:pPr>
              <a:defRPr/>
            </a:pPr>
            <a:r>
              <a:rPr lang="de-DE" dirty="0" err="1"/>
              <a:t>Informationsaben</a:t>
            </a:r>
            <a:r>
              <a:rPr lang="de-DE" dirty="0"/>
              <a:t> 1. Schuljahr</a:t>
            </a:r>
          </a:p>
        </p:txBody>
      </p:sp>
      <p:sp>
        <p:nvSpPr>
          <p:cNvPr id="17413" name="Rectangle 5"/>
          <p:cNvSpPr>
            <a:spLocks noGrp="1" noChangeArrowheads="1"/>
          </p:cNvSpPr>
          <p:nvPr>
            <p:ph type="sldNum" sz="quarter" idx="3"/>
          </p:nvPr>
        </p:nvSpPr>
        <p:spPr bwMode="auto">
          <a:xfrm>
            <a:off x="3778250" y="9429750"/>
            <a:ext cx="2890838" cy="496888"/>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algn="r">
              <a:defRPr sz="1200"/>
            </a:lvl1pPr>
          </a:lstStyle>
          <a:p>
            <a:pPr>
              <a:defRPr/>
            </a:pPr>
            <a:fld id="{DE43D6E7-0452-4A14-8975-AFF52069D9D1}" type="slidenum">
              <a:rPr lang="de-DE" altLang="de-DE"/>
              <a:pPr>
                <a:defRPr/>
              </a:pPr>
              <a:t>‹Nr.›</a:t>
            </a:fld>
            <a:endParaRPr lang="de-DE" altLang="de-DE" dirty="0"/>
          </a:p>
        </p:txBody>
      </p:sp>
    </p:spTree>
    <p:extLst>
      <p:ext uri="{BB962C8B-B14F-4D97-AF65-F5344CB8AC3E}">
        <p14:creationId xmlns:p14="http://schemas.microsoft.com/office/powerpoint/2010/main" val="3853023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eaLnBrk="0" hangingPunct="0">
              <a:defRPr sz="1200">
                <a:latin typeface="Times New Roman" pitchFamily="18" charset="0"/>
              </a:defRPr>
            </a:lvl1pPr>
          </a:lstStyle>
          <a:p>
            <a:pPr>
              <a:defRPr/>
            </a:pPr>
            <a:endParaRPr lang="de-DE" dirty="0"/>
          </a:p>
        </p:txBody>
      </p:sp>
      <p:sp>
        <p:nvSpPr>
          <p:cNvPr id="15363" name="Rectangle 3"/>
          <p:cNvSpPr>
            <a:spLocks noGrp="1" noChangeArrowheads="1"/>
          </p:cNvSpPr>
          <p:nvPr>
            <p:ph type="dt" idx="1"/>
          </p:nvPr>
        </p:nvSpPr>
        <p:spPr bwMode="auto">
          <a:xfrm>
            <a:off x="3778250" y="0"/>
            <a:ext cx="2890838" cy="49530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algn="r" eaLnBrk="0" hangingPunct="0">
              <a:defRPr sz="1200">
                <a:latin typeface="Times New Roman" pitchFamily="18" charset="0"/>
              </a:defRPr>
            </a:lvl1pPr>
          </a:lstStyle>
          <a:p>
            <a:pPr>
              <a:defRPr/>
            </a:pPr>
            <a:endParaRPr lang="de-DE" dirty="0"/>
          </a:p>
        </p:txBody>
      </p:sp>
      <p:sp>
        <p:nvSpPr>
          <p:cNvPr id="13316" name="Rectangle 4"/>
          <p:cNvSpPr>
            <a:spLocks noGrp="1" noRot="1" noChangeAspect="1" noChangeArrowheads="1" noTextEdit="1"/>
          </p:cNvSpPr>
          <p:nvPr>
            <p:ph type="sldImg" idx="2"/>
          </p:nvPr>
        </p:nvSpPr>
        <p:spPr bwMode="auto">
          <a:xfrm>
            <a:off x="854075" y="744538"/>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p>
            <a:pPr lvl="0"/>
            <a:r>
              <a:rPr lang="de-DE" noProof="0"/>
              <a:t>Hier klicken, um Master-Textformat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5366" name="Rectangle 6"/>
          <p:cNvSpPr>
            <a:spLocks noGrp="1" noChangeArrowheads="1"/>
          </p:cNvSpPr>
          <p:nvPr>
            <p:ph type="ftr" sz="quarter" idx="4"/>
          </p:nvPr>
        </p:nvSpPr>
        <p:spPr bwMode="auto">
          <a:xfrm>
            <a:off x="0" y="9429750"/>
            <a:ext cx="2890838" cy="496888"/>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eaLnBrk="0" hangingPunct="0">
              <a:defRPr sz="1200">
                <a:latin typeface="Times New Roman" pitchFamily="18" charset="0"/>
              </a:defRPr>
            </a:lvl1pPr>
          </a:lstStyle>
          <a:p>
            <a:pPr>
              <a:defRPr/>
            </a:pPr>
            <a:endParaRPr lang="de-DE" dirty="0"/>
          </a:p>
        </p:txBody>
      </p:sp>
      <p:sp>
        <p:nvSpPr>
          <p:cNvPr id="15367" name="Rectangle 7"/>
          <p:cNvSpPr>
            <a:spLocks noGrp="1" noChangeArrowheads="1"/>
          </p:cNvSpPr>
          <p:nvPr>
            <p:ph type="sldNum" sz="quarter" idx="5"/>
          </p:nvPr>
        </p:nvSpPr>
        <p:spPr bwMode="auto">
          <a:xfrm>
            <a:off x="3778250" y="9429750"/>
            <a:ext cx="2890838" cy="496888"/>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algn="r">
              <a:defRPr sz="1200"/>
            </a:lvl1pPr>
          </a:lstStyle>
          <a:p>
            <a:pPr>
              <a:defRPr/>
            </a:pPr>
            <a:fld id="{8D801599-B147-4C7B-8A77-F2376A41C41F}" type="slidenum">
              <a:rPr lang="de-DE" altLang="de-DE"/>
              <a:pPr>
                <a:defRPr/>
              </a:pPr>
              <a:t>‹Nr.›</a:t>
            </a:fld>
            <a:endParaRPr lang="de-DE" altLang="de-DE" dirty="0"/>
          </a:p>
        </p:txBody>
      </p:sp>
    </p:spTree>
    <p:extLst>
      <p:ext uri="{BB962C8B-B14F-4D97-AF65-F5344CB8AC3E}">
        <p14:creationId xmlns:p14="http://schemas.microsoft.com/office/powerpoint/2010/main" val="2393179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9ECBF81-4E87-4489-A2FD-DD2BC26CA10B}" type="slidenum">
              <a:rPr kumimoji="0" lang="de-DE" altLang="de-DE" smtClean="0">
                <a:latin typeface="Times New Roman" panose="02020603050405020304" pitchFamily="18" charset="0"/>
              </a:rPr>
              <a:pPr>
                <a:spcBef>
                  <a:spcPct val="0"/>
                </a:spcBef>
              </a:pPr>
              <a:t>1</a:t>
            </a:fld>
            <a:endParaRPr kumimoji="0" lang="de-DE" altLang="de-DE" dirty="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854075" y="744538"/>
            <a:ext cx="4960938" cy="37211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151998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C6572F5-577B-4087-98C5-C0668E8A8859}" type="slidenum">
              <a:rPr kumimoji="0" lang="de-DE" altLang="de-DE" smtClean="0">
                <a:latin typeface="Times New Roman" panose="02020603050405020304" pitchFamily="18" charset="0"/>
              </a:rPr>
              <a:pPr>
                <a:spcBef>
                  <a:spcPct val="0"/>
                </a:spcBef>
              </a:pPr>
              <a:t>3</a:t>
            </a:fld>
            <a:endParaRPr kumimoji="0" lang="de-DE" altLang="de-DE" dirty="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40058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E839F2F-05A7-4EEF-AD13-2ECA0DBCC728}" type="slidenum">
              <a:rPr kumimoji="0" lang="de-DE" altLang="de-DE" smtClean="0">
                <a:latin typeface="Times New Roman" panose="02020603050405020304" pitchFamily="18" charset="0"/>
              </a:rPr>
              <a:pPr>
                <a:spcBef>
                  <a:spcPct val="0"/>
                </a:spcBef>
              </a:pPr>
              <a:t>4</a:t>
            </a:fld>
            <a:endParaRPr kumimoji="0" lang="de-DE" altLang="de-DE" dirty="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197225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8EBDEE9-6169-4C9D-84CD-BEDE89AACDCF}" type="slidenum">
              <a:rPr kumimoji="0" lang="de-DE" altLang="de-DE" smtClean="0">
                <a:latin typeface="Times New Roman" panose="02020603050405020304" pitchFamily="18" charset="0"/>
              </a:rPr>
              <a:pPr>
                <a:spcBef>
                  <a:spcPct val="0"/>
                </a:spcBef>
              </a:pPr>
              <a:t>7</a:t>
            </a:fld>
            <a:endParaRPr kumimoji="0" lang="de-DE" altLang="de-DE" dirty="0">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431328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CDA0091-E006-4996-A309-9972BC26EB93}" type="slidenum">
              <a:rPr kumimoji="0" lang="de-DE" altLang="de-DE" smtClean="0">
                <a:latin typeface="Times New Roman" panose="02020603050405020304" pitchFamily="18" charset="0"/>
              </a:rPr>
              <a:pPr>
                <a:spcBef>
                  <a:spcPct val="0"/>
                </a:spcBef>
              </a:pPr>
              <a:t>8</a:t>
            </a:fld>
            <a:endParaRPr kumimoji="0" lang="de-DE" altLang="de-DE" dirty="0">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247649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E4B2223-2953-4EAA-9769-CDE88F2D57F3}" type="slidenum">
              <a:rPr kumimoji="0" lang="de-DE" altLang="de-DE" smtClean="0">
                <a:latin typeface="Times New Roman" panose="02020603050405020304" pitchFamily="18" charset="0"/>
              </a:rPr>
              <a:pPr>
                <a:spcBef>
                  <a:spcPct val="0"/>
                </a:spcBef>
              </a:pPr>
              <a:t>10</a:t>
            </a:fld>
            <a:endParaRPr kumimoji="0" lang="de-DE" altLang="de-DE" dirty="0">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355243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E4B2223-2953-4EAA-9769-CDE88F2D57F3}" type="slidenum">
              <a:rPr kumimoji="0" lang="de-DE" altLang="de-DE" smtClean="0">
                <a:latin typeface="Times New Roman" panose="02020603050405020304" pitchFamily="18" charset="0"/>
              </a:rPr>
              <a:pPr>
                <a:spcBef>
                  <a:spcPct val="0"/>
                </a:spcBef>
              </a:pPr>
              <a:t>11</a:t>
            </a:fld>
            <a:endParaRPr kumimoji="0" lang="de-DE" altLang="de-DE" dirty="0">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391221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F4DEF45-E846-4F49-9CFD-88675D728C29}" type="slidenum">
              <a:rPr kumimoji="0" lang="de-DE" altLang="de-DE" smtClean="0">
                <a:latin typeface="Times New Roman" panose="02020603050405020304" pitchFamily="18" charset="0"/>
              </a:rPr>
              <a:pPr>
                <a:spcBef>
                  <a:spcPct val="0"/>
                </a:spcBef>
              </a:pPr>
              <a:t>12</a:t>
            </a:fld>
            <a:endParaRPr kumimoji="0" lang="de-DE" altLang="de-DE" dirty="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144228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FB9395B-C8F6-432A-99B7-57753870D18A}" type="slidenum">
              <a:rPr kumimoji="0" lang="de-DE" altLang="de-DE" smtClean="0">
                <a:latin typeface="Times New Roman" panose="02020603050405020304" pitchFamily="18" charset="0"/>
              </a:rPr>
              <a:pPr>
                <a:spcBef>
                  <a:spcPct val="0"/>
                </a:spcBef>
              </a:pPr>
              <a:t>13</a:t>
            </a:fld>
            <a:endParaRPr kumimoji="0" lang="de-DE" altLang="de-DE" dirty="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7439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4" name="Rechteck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5" name="Rechteck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6" name="Rechteck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7" name="Rechteck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0" name="Rechteck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1" name="Gerade Verbindung 2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2" name="Rechteck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3" name="Ellips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Ellips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Unt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Formatvorlage des Untertitelmasters durch Klicken bearbeiten</a:t>
            </a:r>
            <a:endParaRPr lang="en-US"/>
          </a:p>
        </p:txBody>
      </p:sp>
      <p:sp>
        <p:nvSpPr>
          <p:cNvPr id="8" name="Titel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de-DE"/>
              <a:t>Titelmasterformat durch Klicken bearbeiten</a:t>
            </a:r>
            <a:endParaRPr lang="en-US"/>
          </a:p>
        </p:txBody>
      </p:sp>
      <p:sp>
        <p:nvSpPr>
          <p:cNvPr id="15" name="Datumsplatzhalter 27"/>
          <p:cNvSpPr>
            <a:spLocks noGrp="1"/>
          </p:cNvSpPr>
          <p:nvPr>
            <p:ph type="dt" sz="half" idx="10"/>
          </p:nvPr>
        </p:nvSpPr>
        <p:spPr/>
        <p:txBody>
          <a:bodyPr/>
          <a:lstStyle>
            <a:lvl1pPr>
              <a:defRPr/>
            </a:lvl1pPr>
          </a:lstStyle>
          <a:p>
            <a:pPr>
              <a:defRPr/>
            </a:pPr>
            <a:fld id="{14125E19-26A9-4FBB-84A5-3AA864455E61}" type="datetime1">
              <a:rPr lang="de-DE"/>
              <a:pPr>
                <a:defRPr/>
              </a:pPr>
              <a:t>15.09.2025</a:t>
            </a:fld>
            <a:endParaRPr lang="de-DE" dirty="0"/>
          </a:p>
        </p:txBody>
      </p:sp>
      <p:sp>
        <p:nvSpPr>
          <p:cNvPr id="16" name="Fußzeilenplatzhalter 16"/>
          <p:cNvSpPr>
            <a:spLocks noGrp="1"/>
          </p:cNvSpPr>
          <p:nvPr>
            <p:ph type="ftr" sz="quarter" idx="11"/>
          </p:nvPr>
        </p:nvSpPr>
        <p:spPr/>
        <p:txBody>
          <a:bodyPr/>
          <a:lstStyle>
            <a:lvl1pPr>
              <a:defRPr/>
            </a:lvl1pPr>
          </a:lstStyle>
          <a:p>
            <a:pPr>
              <a:defRPr/>
            </a:pPr>
            <a:endParaRPr lang="de-DE" dirty="0"/>
          </a:p>
        </p:txBody>
      </p:sp>
      <p:sp>
        <p:nvSpPr>
          <p:cNvPr id="17" name="Foliennummernplatzhalter 28"/>
          <p:cNvSpPr>
            <a:spLocks noGrp="1"/>
          </p:cNvSpPr>
          <p:nvPr>
            <p:ph type="sldNum" sz="quarter" idx="12"/>
          </p:nvPr>
        </p:nvSpPr>
        <p:spPr>
          <a:xfrm>
            <a:off x="4343400" y="2198688"/>
            <a:ext cx="457200" cy="441325"/>
          </a:xfrm>
        </p:spPr>
        <p:txBody>
          <a:bodyPr/>
          <a:lstStyle>
            <a:lvl1pPr>
              <a:defRPr/>
            </a:lvl1pPr>
          </a:lstStyle>
          <a:p>
            <a:pPr>
              <a:defRPr/>
            </a:pPr>
            <a:fld id="{23109B32-2BBA-4C71-B6F5-2C6FEF489486}" type="slidenum">
              <a:rPr lang="de-DE" altLang="de-DE"/>
              <a:pPr>
                <a:defRPr/>
              </a:pPr>
              <a:t>‹Nr.›</a:t>
            </a:fld>
            <a:endParaRPr lang="de-DE" altLang="de-DE" dirty="0"/>
          </a:p>
        </p:txBody>
      </p:sp>
    </p:spTree>
    <p:extLst>
      <p:ext uri="{BB962C8B-B14F-4D97-AF65-F5344CB8AC3E}">
        <p14:creationId xmlns:p14="http://schemas.microsoft.com/office/powerpoint/2010/main" val="22524509"/>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lvl1pPr>
              <a:defRPr/>
            </a:lvl1pPr>
          </a:lstStyle>
          <a:p>
            <a:pPr>
              <a:defRPr/>
            </a:pPr>
            <a:fld id="{74C0D1DB-25EB-445B-998E-59EBCB36C9B5}" type="datetime1">
              <a:rPr lang="de-DE"/>
              <a:pPr>
                <a:defRPr/>
              </a:pPr>
              <a:t>15.09.2025</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E858E817-480C-410D-A5D5-2504F8614C6A}" type="slidenum">
              <a:rPr lang="de-DE" altLang="de-DE"/>
              <a:pPr>
                <a:defRPr/>
              </a:pPr>
              <a:t>‹Nr.›</a:t>
            </a:fld>
            <a:endParaRPr lang="de-DE" altLang="de-DE" dirty="0"/>
          </a:p>
        </p:txBody>
      </p:sp>
    </p:spTree>
    <p:extLst>
      <p:ext uri="{BB962C8B-B14F-4D97-AF65-F5344CB8AC3E}">
        <p14:creationId xmlns:p14="http://schemas.microsoft.com/office/powerpoint/2010/main" val="1729016042"/>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bg>
      <p:bgPr>
        <a:solidFill>
          <a:schemeClr val="bg2"/>
        </a:solidFill>
        <a:effectLst/>
      </p:bgPr>
    </p:bg>
    <p:spTree>
      <p:nvGrpSpPr>
        <p:cNvPr id="1" name=""/>
        <p:cNvGrpSpPr/>
        <p:nvPr/>
      </p:nvGrpSpPr>
      <p:grpSpPr>
        <a:xfrm>
          <a:off x="0" y="0"/>
          <a:ext cx="0" cy="0"/>
          <a:chOff x="0" y="0"/>
          <a:chExt cx="0" cy="0"/>
        </a:xfrm>
      </p:grpSpPr>
      <p:sp>
        <p:nvSpPr>
          <p:cNvPr id="4" name="Rechteck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5" name="Rechteck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6" name="Rechteck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7" name="Rechteck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8" name="Rechteck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9" name="Rechteck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0" name="Gerade Verbindung 21"/>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1" name="Ellipse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Ellipse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Vertikaler Textplatzhalter 2"/>
          <p:cNvSpPr>
            <a:spLocks noGrp="1"/>
          </p:cNvSpPr>
          <p:nvPr>
            <p:ph type="body" orient="vert" idx="1"/>
          </p:nvPr>
        </p:nvSpPr>
        <p:spPr>
          <a:xfrm>
            <a:off x="304800" y="304800"/>
            <a:ext cx="6553200" cy="5821366"/>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 name="Vertikaler Titel 1"/>
          <p:cNvSpPr>
            <a:spLocks noGrp="1"/>
          </p:cNvSpPr>
          <p:nvPr>
            <p:ph type="title" orient="vert"/>
          </p:nvPr>
        </p:nvSpPr>
        <p:spPr>
          <a:xfrm>
            <a:off x="7391400" y="304801"/>
            <a:ext cx="1447800" cy="5851525"/>
          </a:xfrm>
        </p:spPr>
        <p:txBody>
          <a:bodyPr vert="eaVert"/>
          <a:lstStyle/>
          <a:p>
            <a:r>
              <a:rPr lang="de-DE"/>
              <a:t>Titelmasterformat durch Klicken bearbeiten</a:t>
            </a:r>
            <a:endParaRPr lang="en-US"/>
          </a:p>
        </p:txBody>
      </p:sp>
      <p:sp>
        <p:nvSpPr>
          <p:cNvPr id="13" name="Foliennummernplatzhalter 5"/>
          <p:cNvSpPr>
            <a:spLocks noGrp="1"/>
          </p:cNvSpPr>
          <p:nvPr>
            <p:ph type="sldNum" sz="quarter" idx="10"/>
          </p:nvPr>
        </p:nvSpPr>
        <p:spPr>
          <a:xfrm>
            <a:off x="6915150" y="3009900"/>
            <a:ext cx="457200" cy="441325"/>
          </a:xfrm>
        </p:spPr>
        <p:txBody>
          <a:bodyPr/>
          <a:lstStyle>
            <a:lvl1pPr>
              <a:defRPr/>
            </a:lvl1pPr>
          </a:lstStyle>
          <a:p>
            <a:pPr>
              <a:defRPr/>
            </a:pPr>
            <a:fld id="{4ADF46A1-8F94-4299-9134-826B5FE78039}" type="slidenum">
              <a:rPr lang="de-DE" altLang="de-DE"/>
              <a:pPr>
                <a:defRPr/>
              </a:pPr>
              <a:t>‹Nr.›</a:t>
            </a:fld>
            <a:endParaRPr lang="de-DE" altLang="de-DE" dirty="0"/>
          </a:p>
        </p:txBody>
      </p:sp>
      <p:sp>
        <p:nvSpPr>
          <p:cNvPr id="14" name="Datumsplatzhalter 3"/>
          <p:cNvSpPr>
            <a:spLocks noGrp="1"/>
          </p:cNvSpPr>
          <p:nvPr>
            <p:ph type="dt" sz="half" idx="11"/>
          </p:nvPr>
        </p:nvSpPr>
        <p:spPr/>
        <p:txBody>
          <a:bodyPr/>
          <a:lstStyle>
            <a:lvl1pPr>
              <a:defRPr/>
            </a:lvl1pPr>
          </a:lstStyle>
          <a:p>
            <a:pPr>
              <a:defRPr/>
            </a:pPr>
            <a:fld id="{0C6E7B66-6874-43C0-991F-90ACD3473670}" type="datetime1">
              <a:rPr lang="de-DE"/>
              <a:pPr>
                <a:defRPr/>
              </a:pPr>
              <a:t>15.09.2025</a:t>
            </a:fld>
            <a:endParaRPr lang="de-DE" dirty="0"/>
          </a:p>
        </p:txBody>
      </p:sp>
      <p:sp>
        <p:nvSpPr>
          <p:cNvPr id="15" name="Fußzeilenplatzhalter 4"/>
          <p:cNvSpPr>
            <a:spLocks noGrp="1"/>
          </p:cNvSpPr>
          <p:nvPr>
            <p:ph type="ftr" sz="quarter" idx="12"/>
          </p:nvPr>
        </p:nvSpPr>
        <p:spPr/>
        <p:txBody>
          <a:bodyPr/>
          <a:lstStyle>
            <a:lvl1pPr>
              <a:defRPr/>
            </a:lvl1pPr>
          </a:lstStyle>
          <a:p>
            <a:pPr>
              <a:defRPr/>
            </a:pPr>
            <a:endParaRPr lang="de-DE" dirty="0"/>
          </a:p>
        </p:txBody>
      </p:sp>
    </p:spTree>
    <p:extLst>
      <p:ext uri="{BB962C8B-B14F-4D97-AF65-F5344CB8AC3E}">
        <p14:creationId xmlns:p14="http://schemas.microsoft.com/office/powerpoint/2010/main" val="3181209024"/>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lang="de-DE"/>
              <a:t>Titelmasterformat durch Klicken bearbeiten</a:t>
            </a:r>
            <a:endParaRPr lang="en-US"/>
          </a:p>
        </p:txBody>
      </p:sp>
      <p:sp>
        <p:nvSpPr>
          <p:cNvPr id="8" name="Inhaltsplatzhalter 7"/>
          <p:cNvSpPr>
            <a:spLocks noGrp="1"/>
          </p:cNvSpPr>
          <p:nvPr>
            <p:ph sz="quarter" idx="1"/>
          </p:nvPr>
        </p:nvSpPr>
        <p:spPr>
          <a:xfrm>
            <a:off x="301752" y="1527048"/>
            <a:ext cx="8503920" cy="4572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lvl1pPr>
              <a:defRPr/>
            </a:lvl1pPr>
          </a:lstStyle>
          <a:p>
            <a:pPr>
              <a:defRPr/>
            </a:pPr>
            <a:fld id="{7583F3BC-987D-4A91-A442-16DE029CD158}" type="datetime1">
              <a:rPr lang="de-DE"/>
              <a:pPr>
                <a:defRPr/>
              </a:pPr>
              <a:t>15.09.2025</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a:xfrm>
            <a:off x="4362450" y="1027113"/>
            <a:ext cx="457200" cy="441325"/>
          </a:xfrm>
        </p:spPr>
        <p:txBody>
          <a:bodyPr/>
          <a:lstStyle>
            <a:lvl1pPr>
              <a:defRPr/>
            </a:lvl1pPr>
          </a:lstStyle>
          <a:p>
            <a:pPr>
              <a:defRPr/>
            </a:pPr>
            <a:fld id="{F66858FE-8467-40AA-9D84-6E876A5BFAAC}" type="slidenum">
              <a:rPr lang="de-DE" altLang="de-DE"/>
              <a:pPr>
                <a:defRPr/>
              </a:pPr>
              <a:t>‹Nr.›</a:t>
            </a:fld>
            <a:endParaRPr lang="de-DE" altLang="de-DE" dirty="0"/>
          </a:p>
        </p:txBody>
      </p:sp>
    </p:spTree>
    <p:extLst>
      <p:ext uri="{BB962C8B-B14F-4D97-AF65-F5344CB8AC3E}">
        <p14:creationId xmlns:p14="http://schemas.microsoft.com/office/powerpoint/2010/main" val="2469796626"/>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hteck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5" name="Rechteck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6" name="Rechteck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7" name="Rechteck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8" name="Rechteck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9" name="Rechteck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0" name="Rechteck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1" name="Rechteck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2" name="Gerade Verbindung 24"/>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3" name="Ellips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Ellips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platzhalt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a:t>Textmasterformat bearbeiten</a:t>
            </a:r>
          </a:p>
        </p:txBody>
      </p:sp>
      <p:sp>
        <p:nvSpPr>
          <p:cNvPr id="2" name="Titel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de-DE"/>
              <a:t>Titelmasterformat durch Klicken bearbeiten</a:t>
            </a:r>
            <a:endParaRPr lang="en-US"/>
          </a:p>
        </p:txBody>
      </p:sp>
      <p:sp>
        <p:nvSpPr>
          <p:cNvPr id="15" name="Fußzeilenplatzhalter 4"/>
          <p:cNvSpPr>
            <a:spLocks noGrp="1"/>
          </p:cNvSpPr>
          <p:nvPr>
            <p:ph type="ftr" sz="quarter" idx="10"/>
          </p:nvPr>
        </p:nvSpPr>
        <p:spPr/>
        <p:txBody>
          <a:bodyPr/>
          <a:lstStyle>
            <a:lvl1pPr>
              <a:defRPr/>
            </a:lvl1pPr>
          </a:lstStyle>
          <a:p>
            <a:pPr>
              <a:defRPr/>
            </a:pPr>
            <a:endParaRPr lang="de-DE" dirty="0"/>
          </a:p>
        </p:txBody>
      </p:sp>
      <p:sp>
        <p:nvSpPr>
          <p:cNvPr id="16" name="Datumsplatzhalter 3"/>
          <p:cNvSpPr>
            <a:spLocks noGrp="1"/>
          </p:cNvSpPr>
          <p:nvPr>
            <p:ph type="dt" sz="half" idx="11"/>
          </p:nvPr>
        </p:nvSpPr>
        <p:spPr/>
        <p:txBody>
          <a:bodyPr/>
          <a:lstStyle>
            <a:lvl1pPr>
              <a:defRPr/>
            </a:lvl1pPr>
          </a:lstStyle>
          <a:p>
            <a:pPr>
              <a:defRPr/>
            </a:pPr>
            <a:fld id="{441168F1-7D2F-4CD9-A2A9-8BACE6A88C74}" type="datetime1">
              <a:rPr lang="de-DE"/>
              <a:pPr>
                <a:defRPr/>
              </a:pPr>
              <a:t>15.09.2025</a:t>
            </a:fld>
            <a:endParaRPr lang="de-DE" dirty="0"/>
          </a:p>
        </p:txBody>
      </p:sp>
      <p:sp>
        <p:nvSpPr>
          <p:cNvPr id="17" name="Foliennummernplatzhalter 5"/>
          <p:cNvSpPr>
            <a:spLocks noGrp="1"/>
          </p:cNvSpPr>
          <p:nvPr>
            <p:ph type="sldNum" sz="quarter" idx="12"/>
          </p:nvPr>
        </p:nvSpPr>
        <p:spPr>
          <a:xfrm>
            <a:off x="4343400" y="2198688"/>
            <a:ext cx="457200" cy="441325"/>
          </a:xfrm>
        </p:spPr>
        <p:txBody>
          <a:bodyPr/>
          <a:lstStyle>
            <a:lvl1pPr>
              <a:defRPr/>
            </a:lvl1pPr>
          </a:lstStyle>
          <a:p>
            <a:pPr>
              <a:defRPr/>
            </a:pPr>
            <a:fld id="{6512DAF3-6B2B-446B-909E-1A79F23A50A4}" type="slidenum">
              <a:rPr lang="de-DE" altLang="de-DE"/>
              <a:pPr>
                <a:defRPr/>
              </a:pPr>
              <a:t>‹Nr.›</a:t>
            </a:fld>
            <a:endParaRPr lang="de-DE" altLang="de-DE" dirty="0"/>
          </a:p>
        </p:txBody>
      </p:sp>
    </p:spTree>
    <p:extLst>
      <p:ext uri="{BB962C8B-B14F-4D97-AF65-F5344CB8AC3E}">
        <p14:creationId xmlns:p14="http://schemas.microsoft.com/office/powerpoint/2010/main" val="13907118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2"/>
        </a:solidFill>
        <a:effectLst/>
      </p:bgPr>
    </p:bg>
    <p:spTree>
      <p:nvGrpSpPr>
        <p:cNvPr id="1" name=""/>
        <p:cNvGrpSpPr/>
        <p:nvPr/>
      </p:nvGrpSpPr>
      <p:grpSpPr>
        <a:xfrm>
          <a:off x="0" y="0"/>
          <a:ext cx="0" cy="0"/>
          <a:chOff x="0" y="0"/>
          <a:chExt cx="0" cy="0"/>
        </a:xfrm>
      </p:grpSpPr>
      <p:sp>
        <p:nvSpPr>
          <p:cNvPr id="5" name="Gerade Verbindung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2" name="Titel 1"/>
          <p:cNvSpPr>
            <a:spLocks noGrp="1"/>
          </p:cNvSpPr>
          <p:nvPr>
            <p:ph type="title"/>
          </p:nvPr>
        </p:nvSpPr>
        <p:spPr>
          <a:xfrm>
            <a:off x="301752" y="228600"/>
            <a:ext cx="8534400" cy="758952"/>
          </a:xfrm>
        </p:spPr>
        <p:txBody>
          <a:bodyPr/>
          <a:lstStyle/>
          <a:p>
            <a:r>
              <a:rPr lang="de-DE"/>
              <a:t>Titelmasterformat durch Klicken bearbeiten</a:t>
            </a:r>
            <a:endParaRPr lang="en-US"/>
          </a:p>
        </p:txBody>
      </p:sp>
      <p:sp>
        <p:nvSpPr>
          <p:cNvPr id="10" name="Inhaltsplatzhalter 9"/>
          <p:cNvSpPr>
            <a:spLocks noGrp="1"/>
          </p:cNvSpPr>
          <p:nvPr>
            <p:ph sz="half" idx="1"/>
          </p:nvPr>
        </p:nvSpPr>
        <p:spPr>
          <a:xfrm>
            <a:off x="301752" y="1371600"/>
            <a:ext cx="4038600" cy="4681728"/>
          </a:xfrm>
        </p:spPr>
        <p:txBody>
          <a:bodyPr/>
          <a:lstStyle>
            <a:lvl1pPr>
              <a:defRPr sz="2500"/>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2" name="Inhaltsplatzhalter 11"/>
          <p:cNvSpPr>
            <a:spLocks noGrp="1"/>
          </p:cNvSpPr>
          <p:nvPr>
            <p:ph sz="half" idx="2"/>
          </p:nvPr>
        </p:nvSpPr>
        <p:spPr>
          <a:xfrm>
            <a:off x="4800600" y="1371600"/>
            <a:ext cx="4038600" cy="4681728"/>
          </a:xfrm>
        </p:spPr>
        <p:txBody>
          <a:bodyPr/>
          <a:lstStyle>
            <a:lvl1pPr>
              <a:defRPr sz="2500"/>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Datumsplatzhalter 4"/>
          <p:cNvSpPr>
            <a:spLocks noGrp="1"/>
          </p:cNvSpPr>
          <p:nvPr>
            <p:ph type="dt" sz="half" idx="10"/>
          </p:nvPr>
        </p:nvSpPr>
        <p:spPr>
          <a:xfrm>
            <a:off x="5791200" y="6410325"/>
            <a:ext cx="3044825" cy="365125"/>
          </a:xfrm>
        </p:spPr>
        <p:txBody>
          <a:bodyPr/>
          <a:lstStyle>
            <a:lvl1pPr>
              <a:defRPr/>
            </a:lvl1pPr>
          </a:lstStyle>
          <a:p>
            <a:pPr>
              <a:defRPr/>
            </a:pPr>
            <a:fld id="{F3D0E57B-6F9C-4E2F-B7DF-05CAD5E5C23C}" type="datetime1">
              <a:rPr lang="de-DE"/>
              <a:pPr>
                <a:defRPr/>
              </a:pPr>
              <a:t>15.09.2025</a:t>
            </a:fld>
            <a:endParaRPr lang="de-DE" dirty="0"/>
          </a:p>
        </p:txBody>
      </p:sp>
      <p:sp>
        <p:nvSpPr>
          <p:cNvPr id="7" name="Fußzeilenplatzhalter 5"/>
          <p:cNvSpPr>
            <a:spLocks noGrp="1"/>
          </p:cNvSpPr>
          <p:nvPr>
            <p:ph type="ftr" sz="quarter" idx="11"/>
          </p:nvPr>
        </p:nvSpPr>
        <p:spPr/>
        <p:txBody>
          <a:bodyPr/>
          <a:lstStyle>
            <a:lvl1pPr>
              <a:defRPr/>
            </a:lvl1pPr>
          </a:lstStyle>
          <a:p>
            <a:pPr>
              <a:defRPr/>
            </a:pPr>
            <a:endParaRPr lang="de-DE" dirty="0"/>
          </a:p>
        </p:txBody>
      </p:sp>
      <p:sp>
        <p:nvSpPr>
          <p:cNvPr id="8" name="Foliennummernplatzhalter 6"/>
          <p:cNvSpPr>
            <a:spLocks noGrp="1"/>
          </p:cNvSpPr>
          <p:nvPr>
            <p:ph type="sldNum" sz="quarter" idx="12"/>
          </p:nvPr>
        </p:nvSpPr>
        <p:spPr/>
        <p:txBody>
          <a:bodyPr/>
          <a:lstStyle>
            <a:lvl1pPr>
              <a:defRPr/>
            </a:lvl1pPr>
          </a:lstStyle>
          <a:p>
            <a:pPr>
              <a:defRPr/>
            </a:pPr>
            <a:fld id="{4ABFE23A-4426-44E8-996E-8325C506944C}" type="slidenum">
              <a:rPr lang="de-DE" altLang="de-DE"/>
              <a:pPr>
                <a:defRPr/>
              </a:pPr>
              <a:t>‹Nr.›</a:t>
            </a:fld>
            <a:endParaRPr lang="de-DE" altLang="de-DE" dirty="0"/>
          </a:p>
        </p:txBody>
      </p:sp>
    </p:spTree>
    <p:extLst>
      <p:ext uri="{BB962C8B-B14F-4D97-AF65-F5344CB8AC3E}">
        <p14:creationId xmlns:p14="http://schemas.microsoft.com/office/powerpoint/2010/main" val="4055566735"/>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Pr>
        <a:solidFill>
          <a:schemeClr val="bg2"/>
        </a:solidFill>
        <a:effectLst/>
      </p:bgPr>
    </p:bg>
    <p:spTree>
      <p:nvGrpSpPr>
        <p:cNvPr id="1" name=""/>
        <p:cNvGrpSpPr/>
        <p:nvPr/>
      </p:nvGrpSpPr>
      <p:grpSpPr>
        <a:xfrm>
          <a:off x="0" y="0"/>
          <a:ext cx="0" cy="0"/>
          <a:chOff x="0" y="0"/>
          <a:chExt cx="0" cy="0"/>
        </a:xfrm>
      </p:grpSpPr>
      <p:sp>
        <p:nvSpPr>
          <p:cNvPr id="7" name="Gerade Verbindung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8" name="Rechteck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9" name="Rechteck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0" name="Rechteck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1" name="Rechteck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2" name="Rechteck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hteck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4" name="Gerade Verbindung 2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5" name="Rechteck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6" name="Ellipse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Ellipse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platzhalt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de-DE"/>
              <a:t>Textmasterformat bearbeiten</a:t>
            </a:r>
          </a:p>
        </p:txBody>
      </p:sp>
      <p:sp>
        <p:nvSpPr>
          <p:cNvPr id="4" name="Textplatzhalt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de-DE"/>
              <a:t>Textmasterformat bearbeiten</a:t>
            </a:r>
          </a:p>
        </p:txBody>
      </p:sp>
      <p:sp>
        <p:nvSpPr>
          <p:cNvPr id="24" name="Inhaltsplatzhalter 23"/>
          <p:cNvSpPr>
            <a:spLocks noGrp="1"/>
          </p:cNvSpPr>
          <p:nvPr>
            <p:ph sz="quarter" idx="2"/>
          </p:nvPr>
        </p:nvSpPr>
        <p:spPr>
          <a:xfrm>
            <a:off x="301752" y="2471383"/>
            <a:ext cx="4041648" cy="381840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6" name="Inhaltsplatzhalter 25"/>
          <p:cNvSpPr>
            <a:spLocks noGrp="1"/>
          </p:cNvSpPr>
          <p:nvPr>
            <p:ph sz="quarter" idx="4"/>
          </p:nvPr>
        </p:nvSpPr>
        <p:spPr>
          <a:xfrm>
            <a:off x="4800600" y="2471383"/>
            <a:ext cx="4038600" cy="382219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3" name="Titel 22"/>
          <p:cNvSpPr>
            <a:spLocks noGrp="1"/>
          </p:cNvSpPr>
          <p:nvPr>
            <p:ph type="title"/>
          </p:nvPr>
        </p:nvSpPr>
        <p:spPr/>
        <p:txBody>
          <a:bodyPr rtlCol="0"/>
          <a:lstStyle/>
          <a:p>
            <a:r>
              <a:rPr lang="de-DE"/>
              <a:t>Titelmasterformat durch Klicken bearbeiten</a:t>
            </a:r>
            <a:endParaRPr lang="en-US"/>
          </a:p>
        </p:txBody>
      </p:sp>
      <p:sp>
        <p:nvSpPr>
          <p:cNvPr id="18" name="Datumsplatzhalter 6"/>
          <p:cNvSpPr>
            <a:spLocks noGrp="1"/>
          </p:cNvSpPr>
          <p:nvPr>
            <p:ph type="dt" sz="half" idx="10"/>
          </p:nvPr>
        </p:nvSpPr>
        <p:spPr/>
        <p:txBody>
          <a:bodyPr/>
          <a:lstStyle>
            <a:lvl1pPr>
              <a:defRPr/>
            </a:lvl1pPr>
          </a:lstStyle>
          <a:p>
            <a:pPr>
              <a:defRPr/>
            </a:pPr>
            <a:fld id="{71513F59-4875-4BC2-90CB-10DBA7A96205}" type="datetime1">
              <a:rPr lang="de-DE"/>
              <a:pPr>
                <a:defRPr/>
              </a:pPr>
              <a:t>15.09.2025</a:t>
            </a:fld>
            <a:endParaRPr lang="de-DE" dirty="0"/>
          </a:p>
        </p:txBody>
      </p:sp>
      <p:sp>
        <p:nvSpPr>
          <p:cNvPr id="19" name="Fußzeilenplatzhalter 7"/>
          <p:cNvSpPr>
            <a:spLocks noGrp="1"/>
          </p:cNvSpPr>
          <p:nvPr>
            <p:ph type="ftr" sz="quarter" idx="11"/>
          </p:nvPr>
        </p:nvSpPr>
        <p:spPr>
          <a:xfrm>
            <a:off x="304800" y="6410325"/>
            <a:ext cx="3581400" cy="365125"/>
          </a:xfrm>
        </p:spPr>
        <p:txBody>
          <a:bodyPr/>
          <a:lstStyle>
            <a:lvl1pPr>
              <a:defRPr/>
            </a:lvl1pPr>
          </a:lstStyle>
          <a:p>
            <a:pPr>
              <a:defRPr/>
            </a:pPr>
            <a:endParaRPr lang="de-DE" dirty="0"/>
          </a:p>
        </p:txBody>
      </p:sp>
      <p:sp>
        <p:nvSpPr>
          <p:cNvPr id="20" name="Foliennummernplatzhalter 8"/>
          <p:cNvSpPr>
            <a:spLocks noGrp="1"/>
          </p:cNvSpPr>
          <p:nvPr>
            <p:ph type="sldNum" sz="quarter" idx="12"/>
          </p:nvPr>
        </p:nvSpPr>
        <p:spPr>
          <a:xfrm>
            <a:off x="4343400" y="1042988"/>
            <a:ext cx="457200" cy="441325"/>
          </a:xfrm>
        </p:spPr>
        <p:txBody>
          <a:bodyPr/>
          <a:lstStyle>
            <a:lvl1pPr>
              <a:defRPr/>
            </a:lvl1pPr>
          </a:lstStyle>
          <a:p>
            <a:pPr>
              <a:defRPr/>
            </a:pPr>
            <a:fld id="{697EB041-D459-4FF7-94E6-ED1825C5D845}" type="slidenum">
              <a:rPr lang="de-DE" altLang="de-DE"/>
              <a:pPr>
                <a:defRPr/>
              </a:pPr>
              <a:t>‹Nr.›</a:t>
            </a:fld>
            <a:endParaRPr lang="de-DE" altLang="de-DE" dirty="0"/>
          </a:p>
        </p:txBody>
      </p:sp>
    </p:spTree>
    <p:extLst>
      <p:ext uri="{BB962C8B-B14F-4D97-AF65-F5344CB8AC3E}">
        <p14:creationId xmlns:p14="http://schemas.microsoft.com/office/powerpoint/2010/main" val="30788709"/>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p:txBody>
          <a:bodyPr/>
          <a:lstStyle>
            <a:lvl1pPr>
              <a:defRPr/>
            </a:lvl1pPr>
          </a:lstStyle>
          <a:p>
            <a:pPr>
              <a:defRPr/>
            </a:pPr>
            <a:fld id="{267D1130-FE6A-4D2D-A664-ECC5F6DE1347}" type="datetime1">
              <a:rPr lang="de-DE"/>
              <a:pPr>
                <a:defRPr/>
              </a:pPr>
              <a:t>15.09.2025</a:t>
            </a:fld>
            <a:endParaRPr lang="de-DE" dirty="0"/>
          </a:p>
        </p:txBody>
      </p:sp>
      <p:sp>
        <p:nvSpPr>
          <p:cNvPr id="4" name="Fußzeilenplatzhalter 3"/>
          <p:cNvSpPr>
            <a:spLocks noGrp="1"/>
          </p:cNvSpPr>
          <p:nvPr>
            <p:ph type="ftr" sz="quarter" idx="11"/>
          </p:nvPr>
        </p:nvSpPr>
        <p:spPr/>
        <p:txBody>
          <a:bodyPr/>
          <a:lstStyle>
            <a:lvl1pPr>
              <a:defRPr/>
            </a:lvl1pPr>
          </a:lstStyle>
          <a:p>
            <a:pPr>
              <a:defRPr/>
            </a:pPr>
            <a:endParaRPr lang="de-DE" dirty="0"/>
          </a:p>
        </p:txBody>
      </p:sp>
      <p:sp>
        <p:nvSpPr>
          <p:cNvPr id="5" name="Foliennummernplatzhalter 4"/>
          <p:cNvSpPr>
            <a:spLocks noGrp="1"/>
          </p:cNvSpPr>
          <p:nvPr>
            <p:ph type="sldNum" sz="quarter" idx="12"/>
          </p:nvPr>
        </p:nvSpPr>
        <p:spPr>
          <a:xfrm>
            <a:off x="4343400" y="1036638"/>
            <a:ext cx="457200" cy="441325"/>
          </a:xfrm>
        </p:spPr>
        <p:txBody>
          <a:bodyPr/>
          <a:lstStyle>
            <a:lvl1pPr>
              <a:defRPr/>
            </a:lvl1pPr>
          </a:lstStyle>
          <a:p>
            <a:pPr>
              <a:defRPr/>
            </a:pPr>
            <a:fld id="{F915179A-3D75-424D-8C93-C83F95D3D9A3}" type="slidenum">
              <a:rPr lang="de-DE" altLang="de-DE"/>
              <a:pPr>
                <a:defRPr/>
              </a:pPr>
              <a:t>‹Nr.›</a:t>
            </a:fld>
            <a:endParaRPr lang="de-DE" altLang="de-DE" dirty="0"/>
          </a:p>
        </p:txBody>
      </p:sp>
    </p:spTree>
    <p:extLst>
      <p:ext uri="{BB962C8B-B14F-4D97-AF65-F5344CB8AC3E}">
        <p14:creationId xmlns:p14="http://schemas.microsoft.com/office/powerpoint/2010/main" val="297268923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hteck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3" name="Rechteck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4" name="Rechteck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5" name="Rechteck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6" name="Rechteck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7" name="Rechteck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8" name="Datumsplatzhalter 1"/>
          <p:cNvSpPr>
            <a:spLocks noGrp="1"/>
          </p:cNvSpPr>
          <p:nvPr>
            <p:ph type="dt" sz="half" idx="10"/>
          </p:nvPr>
        </p:nvSpPr>
        <p:spPr/>
        <p:txBody>
          <a:bodyPr/>
          <a:lstStyle>
            <a:lvl1pPr>
              <a:defRPr/>
            </a:lvl1pPr>
          </a:lstStyle>
          <a:p>
            <a:pPr>
              <a:defRPr/>
            </a:pPr>
            <a:fld id="{9F0FE292-FA67-49A1-BF5B-424DF3E2CC85}" type="datetime1">
              <a:rPr lang="de-DE"/>
              <a:pPr>
                <a:defRPr/>
              </a:pPr>
              <a:t>15.09.2025</a:t>
            </a:fld>
            <a:endParaRPr lang="de-DE" dirty="0"/>
          </a:p>
        </p:txBody>
      </p:sp>
      <p:sp>
        <p:nvSpPr>
          <p:cNvPr id="9" name="Fußzeilenplatzhalter 2"/>
          <p:cNvSpPr>
            <a:spLocks noGrp="1"/>
          </p:cNvSpPr>
          <p:nvPr>
            <p:ph type="ftr" sz="quarter" idx="11"/>
          </p:nvPr>
        </p:nvSpPr>
        <p:spPr/>
        <p:txBody>
          <a:bodyPr/>
          <a:lstStyle>
            <a:lvl1pPr>
              <a:defRPr/>
            </a:lvl1pPr>
          </a:lstStyle>
          <a:p>
            <a:pPr>
              <a:defRPr/>
            </a:pPr>
            <a:endParaRPr lang="de-DE" dirty="0"/>
          </a:p>
        </p:txBody>
      </p:sp>
      <p:sp>
        <p:nvSpPr>
          <p:cNvPr id="10" name="Foliennummernplatzhalt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9244D5FE-FFCD-40D3-A88B-EF9D8B2B06AD}" type="slidenum">
              <a:rPr lang="de-DE" altLang="de-DE"/>
              <a:pPr>
                <a:defRPr/>
              </a:pPr>
              <a:t>‹Nr.›</a:t>
            </a:fld>
            <a:endParaRPr lang="de-DE" altLang="de-DE" dirty="0"/>
          </a:p>
        </p:txBody>
      </p:sp>
    </p:spTree>
    <p:extLst>
      <p:ext uri="{BB962C8B-B14F-4D97-AF65-F5344CB8AC3E}">
        <p14:creationId xmlns:p14="http://schemas.microsoft.com/office/powerpoint/2010/main" val="3105708821"/>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hteck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6" name="Rechteck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7" name="Rechteck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8" name="Rechteck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9" name="Rechteck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0" name="Rechteck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hteck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2" name="Gerade Verbindung 23"/>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3" name="Ellipse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Ellipse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Rechteck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2" name="Titel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de-DE"/>
              <a:t>Titelmasterformat durch Klicken bearbeiten</a:t>
            </a:r>
            <a:endParaRPr lang="en-US"/>
          </a:p>
        </p:txBody>
      </p:sp>
      <p:sp>
        <p:nvSpPr>
          <p:cNvPr id="3" name="Textplatzhalt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de-DE"/>
              <a:t>Textmasterformat bearbeiten</a:t>
            </a:r>
          </a:p>
        </p:txBody>
      </p:sp>
      <p:sp>
        <p:nvSpPr>
          <p:cNvPr id="20" name="Inhaltsplatzhalter 19"/>
          <p:cNvSpPr>
            <a:spLocks noGrp="1"/>
          </p:cNvSpPr>
          <p:nvPr>
            <p:ph sz="quarter" idx="1"/>
          </p:nvPr>
        </p:nvSpPr>
        <p:spPr>
          <a:xfrm>
            <a:off x="3124200" y="685800"/>
            <a:ext cx="5638800" cy="5410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6" name="Foliennummernplatzhalter 6"/>
          <p:cNvSpPr>
            <a:spLocks noGrp="1"/>
          </p:cNvSpPr>
          <p:nvPr>
            <p:ph type="sldNum" sz="quarter" idx="10"/>
          </p:nvPr>
        </p:nvSpPr>
        <p:spPr>
          <a:xfrm>
            <a:off x="1371600" y="312738"/>
            <a:ext cx="457200" cy="441325"/>
          </a:xfrm>
        </p:spPr>
        <p:txBody>
          <a:bodyPr/>
          <a:lstStyle>
            <a:lvl1pPr>
              <a:defRPr/>
            </a:lvl1pPr>
          </a:lstStyle>
          <a:p>
            <a:pPr>
              <a:defRPr/>
            </a:pPr>
            <a:fld id="{113D3DA8-21BF-4C43-9ADA-ED2EC12A8084}" type="slidenum">
              <a:rPr lang="de-DE" altLang="de-DE"/>
              <a:pPr>
                <a:defRPr/>
              </a:pPr>
              <a:t>‹Nr.›</a:t>
            </a:fld>
            <a:endParaRPr lang="de-DE" altLang="de-DE" dirty="0"/>
          </a:p>
        </p:txBody>
      </p:sp>
      <p:sp>
        <p:nvSpPr>
          <p:cNvPr id="17" name="Datumsplatzhalter 4"/>
          <p:cNvSpPr>
            <a:spLocks noGrp="1"/>
          </p:cNvSpPr>
          <p:nvPr>
            <p:ph type="dt" sz="half" idx="11"/>
          </p:nvPr>
        </p:nvSpPr>
        <p:spPr/>
        <p:txBody>
          <a:bodyPr/>
          <a:lstStyle>
            <a:lvl1pPr>
              <a:defRPr/>
            </a:lvl1pPr>
          </a:lstStyle>
          <a:p>
            <a:pPr>
              <a:defRPr/>
            </a:pPr>
            <a:fld id="{896F9096-73A7-4CBB-99D5-26877AC75DEF}" type="datetime1">
              <a:rPr lang="de-DE"/>
              <a:pPr>
                <a:defRPr/>
              </a:pPr>
              <a:t>15.09.2025</a:t>
            </a:fld>
            <a:endParaRPr lang="de-DE" dirty="0"/>
          </a:p>
        </p:txBody>
      </p:sp>
      <p:sp>
        <p:nvSpPr>
          <p:cNvPr id="18" name="Fußzeilenplatzhalter 5"/>
          <p:cNvSpPr>
            <a:spLocks noGrp="1"/>
          </p:cNvSpPr>
          <p:nvPr>
            <p:ph type="ftr" sz="quarter" idx="12"/>
          </p:nvPr>
        </p:nvSpPr>
        <p:spPr>
          <a:xfrm>
            <a:off x="301625" y="6410325"/>
            <a:ext cx="3382963" cy="366713"/>
          </a:xfrm>
        </p:spPr>
        <p:txBody>
          <a:bodyPr/>
          <a:lstStyle>
            <a:lvl1pPr>
              <a:defRPr/>
            </a:lvl1pPr>
          </a:lstStyle>
          <a:p>
            <a:pPr>
              <a:defRPr/>
            </a:pPr>
            <a:endParaRPr lang="de-DE" dirty="0"/>
          </a:p>
        </p:txBody>
      </p:sp>
    </p:spTree>
    <p:extLst>
      <p:ext uri="{BB962C8B-B14F-4D97-AF65-F5344CB8AC3E}">
        <p14:creationId xmlns:p14="http://schemas.microsoft.com/office/powerpoint/2010/main" val="1676275689"/>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Gerade Verbindung 15"/>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6" name="Rechteck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7" name="Rechteck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8" name="Rechteck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9" name="Rechteck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0" name="Rechtec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1" name="Rechtec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htec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3" name="Ellipse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Ellipse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Rechteck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de-DE"/>
              <a:t>Titelmasterformat durch Klicken bearbeiten</a:t>
            </a:r>
            <a:endParaRPr lang="en-US"/>
          </a:p>
        </p:txBody>
      </p:sp>
      <p:sp>
        <p:nvSpPr>
          <p:cNvPr id="3" name="Bildplatzhalt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de-DE" noProof="0" dirty="0"/>
              <a:t>Bild durch Klicken auf Symbol hinzufügen</a:t>
            </a:r>
            <a:endParaRPr lang="en-US" noProof="0" dirty="0"/>
          </a:p>
        </p:txBody>
      </p:sp>
      <p:sp>
        <p:nvSpPr>
          <p:cNvPr id="4" name="Textplatzhalt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de-DE"/>
              <a:t>Textmasterformat bearbeiten</a:t>
            </a:r>
          </a:p>
        </p:txBody>
      </p:sp>
      <p:sp>
        <p:nvSpPr>
          <p:cNvPr id="16" name="Foliennummernplatzhalter 6"/>
          <p:cNvSpPr>
            <a:spLocks noGrp="1"/>
          </p:cNvSpPr>
          <p:nvPr>
            <p:ph type="sldNum" sz="quarter" idx="10"/>
          </p:nvPr>
        </p:nvSpPr>
        <p:spPr>
          <a:xfrm>
            <a:off x="1371600" y="312738"/>
            <a:ext cx="457200" cy="441325"/>
          </a:xfrm>
        </p:spPr>
        <p:txBody>
          <a:bodyPr/>
          <a:lstStyle>
            <a:lvl1pPr>
              <a:defRPr/>
            </a:lvl1pPr>
          </a:lstStyle>
          <a:p>
            <a:pPr>
              <a:defRPr/>
            </a:pPr>
            <a:fld id="{8782D406-C2A0-4673-9E53-DAB53A7ECBF6}" type="slidenum">
              <a:rPr lang="de-DE" altLang="de-DE"/>
              <a:pPr>
                <a:defRPr/>
              </a:pPr>
              <a:t>‹Nr.›</a:t>
            </a:fld>
            <a:endParaRPr lang="de-DE" altLang="de-DE" dirty="0"/>
          </a:p>
        </p:txBody>
      </p:sp>
      <p:sp>
        <p:nvSpPr>
          <p:cNvPr id="17" name="Datumsplatzhalter 4"/>
          <p:cNvSpPr>
            <a:spLocks noGrp="1"/>
          </p:cNvSpPr>
          <p:nvPr>
            <p:ph type="dt" sz="half" idx="11"/>
          </p:nvPr>
        </p:nvSpPr>
        <p:spPr>
          <a:xfrm>
            <a:off x="5788025" y="6405563"/>
            <a:ext cx="3044825" cy="365125"/>
          </a:xfrm>
        </p:spPr>
        <p:txBody>
          <a:bodyPr/>
          <a:lstStyle>
            <a:lvl1pPr>
              <a:defRPr/>
            </a:lvl1pPr>
          </a:lstStyle>
          <a:p>
            <a:pPr>
              <a:defRPr/>
            </a:pPr>
            <a:fld id="{1B0BB5EE-2323-4028-8959-C1D5B1F9556E}" type="datetime1">
              <a:rPr lang="de-DE"/>
              <a:pPr>
                <a:defRPr/>
              </a:pPr>
              <a:t>15.09.2025</a:t>
            </a:fld>
            <a:endParaRPr lang="de-DE" dirty="0"/>
          </a:p>
        </p:txBody>
      </p:sp>
      <p:sp>
        <p:nvSpPr>
          <p:cNvPr id="18" name="Fußzeilenplatzhalter 5"/>
          <p:cNvSpPr>
            <a:spLocks noGrp="1"/>
          </p:cNvSpPr>
          <p:nvPr>
            <p:ph type="ftr" sz="quarter" idx="12"/>
          </p:nvPr>
        </p:nvSpPr>
        <p:spPr>
          <a:xfrm>
            <a:off x="301625" y="6410325"/>
            <a:ext cx="3584575" cy="366713"/>
          </a:xfrm>
        </p:spPr>
        <p:txBody>
          <a:bodyPr/>
          <a:lstStyle>
            <a:lvl1pPr>
              <a:defRPr/>
            </a:lvl1pPr>
          </a:lstStyle>
          <a:p>
            <a:pPr>
              <a:defRPr/>
            </a:pPr>
            <a:endParaRPr lang="de-DE" dirty="0"/>
          </a:p>
        </p:txBody>
      </p:sp>
    </p:spTree>
    <p:extLst>
      <p:ext uri="{BB962C8B-B14F-4D97-AF65-F5344CB8AC3E}">
        <p14:creationId xmlns:p14="http://schemas.microsoft.com/office/powerpoint/2010/main" val="413897266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hteck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027" name="Rechteck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028" name="Rechteck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1029" name="Rechteck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dirty="0"/>
          </a:p>
        </p:txBody>
      </p:sp>
      <p:sp>
        <p:nvSpPr>
          <p:cNvPr id="9" name="Rechteck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4" name="Datumsplatzhalt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Times New Roman" charset="0"/>
              </a:defRPr>
            </a:lvl1pPr>
          </a:lstStyle>
          <a:p>
            <a:pPr>
              <a:defRPr/>
            </a:pPr>
            <a:fld id="{80D75E96-E7E5-465C-BB12-46C1FF0AC2CB}" type="datetime1">
              <a:rPr lang="de-DE"/>
              <a:pPr>
                <a:defRPr/>
              </a:pPr>
              <a:t>15.09.2025</a:t>
            </a:fld>
            <a:endParaRPr lang="de-DE" dirty="0"/>
          </a:p>
        </p:txBody>
      </p:sp>
      <p:sp>
        <p:nvSpPr>
          <p:cNvPr id="3" name="Fußzeilenplatzhalt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Times New Roman" charset="0"/>
              </a:defRPr>
            </a:lvl1pPr>
          </a:lstStyle>
          <a:p>
            <a:pPr>
              <a:defRPr/>
            </a:pPr>
            <a:endParaRPr lang="de-DE" dirty="0"/>
          </a:p>
        </p:txBody>
      </p:sp>
      <p:sp>
        <p:nvSpPr>
          <p:cNvPr id="8" name="Rechteck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0" name="Gerade Verbindung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Foliennummernplatzhalt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pPr>
              <a:defRPr/>
            </a:pPr>
            <a:fld id="{95EB1043-51F0-4451-8C59-39C3D95D7C2D}" type="slidenum">
              <a:rPr lang="de-DE" altLang="de-DE"/>
              <a:pPr>
                <a:defRPr/>
              </a:pPr>
              <a:t>‹Nr.›</a:t>
            </a:fld>
            <a:endParaRPr lang="de-DE" altLang="de-DE" dirty="0"/>
          </a:p>
        </p:txBody>
      </p:sp>
      <p:sp>
        <p:nvSpPr>
          <p:cNvPr id="1038" name="Titelplatzhalt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a:t>Titelmasterformat durch Klicken bearbeiten</a:t>
            </a:r>
            <a:endParaRPr lang="en-US" altLang="de-DE"/>
          </a:p>
        </p:txBody>
      </p:sp>
      <p:sp>
        <p:nvSpPr>
          <p:cNvPr id="1039" name="Textplatzhalt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Tree>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p:transition>
    <p:random/>
  </p:transition>
  <p:hf sldNum="0"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bert-schweitzer-grundschule-koeln.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126_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stadt-koeln.de/service/produkte/00405/index.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mailto:ggs-zum-hedelsberg@stadt-koeln.d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Rectangle 3"/>
          <p:cNvSpPr>
            <a:spLocks noGrp="1" noChangeArrowheads="1"/>
          </p:cNvSpPr>
          <p:nvPr>
            <p:ph type="subTitle" idx="1"/>
          </p:nvPr>
        </p:nvSpPr>
        <p:spPr>
          <a:xfrm>
            <a:off x="0" y="4941888"/>
            <a:ext cx="6621463" cy="1027112"/>
          </a:xfrm>
        </p:spPr>
        <p:txBody>
          <a:bodyPr lIns="92075" tIns="46038" rIns="92075" bIns="46038">
            <a:normAutofit fontScale="92500" lnSpcReduction="10000"/>
          </a:bodyPr>
          <a:lstStyle/>
          <a:p>
            <a:pPr eaLnBrk="1" fontAlgn="auto" hangingPunct="1">
              <a:spcAft>
                <a:spcPts val="0"/>
              </a:spcAft>
              <a:buFont typeface="Wingdings 2"/>
              <a:buNone/>
              <a:defRPr/>
            </a:pPr>
            <a:r>
              <a:rPr lang="de-DE" altLang="de-DE" sz="1300" dirty="0">
                <a:solidFill>
                  <a:srgbClr val="FF0000"/>
                </a:solidFill>
                <a:hlinkClick r:id="rId3"/>
              </a:rPr>
              <a:t>www.albert-schweitzer-grundschule-koeln.de</a:t>
            </a:r>
            <a:endParaRPr lang="de-DE" altLang="de-DE" sz="1300" dirty="0">
              <a:solidFill>
                <a:srgbClr val="FF0000"/>
              </a:solidFill>
            </a:endParaRPr>
          </a:p>
          <a:p>
            <a:pPr eaLnBrk="1" fontAlgn="auto" hangingPunct="1">
              <a:spcAft>
                <a:spcPts val="0"/>
              </a:spcAft>
              <a:buFont typeface="Wingdings 2"/>
              <a:buNone/>
              <a:defRPr/>
            </a:pPr>
            <a:r>
              <a:rPr lang="de-DE" altLang="de-DE" sz="2400" dirty="0"/>
              <a:t>Ralf Hoffmeister und</a:t>
            </a:r>
          </a:p>
          <a:p>
            <a:pPr eaLnBrk="1" fontAlgn="auto" hangingPunct="1">
              <a:spcAft>
                <a:spcPts val="0"/>
              </a:spcAft>
              <a:buFont typeface="Wingdings 2"/>
              <a:buNone/>
              <a:defRPr/>
            </a:pPr>
            <a:r>
              <a:rPr lang="de-DE" altLang="de-DE" sz="2400" dirty="0"/>
              <a:t>Eva-Maria Pätzold</a:t>
            </a:r>
          </a:p>
          <a:p>
            <a:pPr eaLnBrk="1" fontAlgn="auto" hangingPunct="1">
              <a:spcAft>
                <a:spcPts val="0"/>
              </a:spcAft>
              <a:buFont typeface="Wingdings 2"/>
              <a:buNone/>
              <a:defRPr/>
            </a:pPr>
            <a:endParaRPr lang="de-DE" altLang="de-DE" sz="2400" dirty="0"/>
          </a:p>
        </p:txBody>
      </p:sp>
      <p:sp>
        <p:nvSpPr>
          <p:cNvPr id="3076" name="Rectangle 2"/>
          <p:cNvSpPr>
            <a:spLocks noGrp="1" noChangeArrowheads="1"/>
          </p:cNvSpPr>
          <p:nvPr>
            <p:ph type="ctrTitle"/>
          </p:nvPr>
        </p:nvSpPr>
        <p:spPr>
          <a:xfrm>
            <a:off x="1143000" y="333375"/>
            <a:ext cx="7162800" cy="1943100"/>
          </a:xfrm>
          <a:solidFill>
            <a:srgbClr val="FFFFFF"/>
          </a:solidFill>
        </p:spPr>
        <p:txBody>
          <a:bodyPr lIns="92075" tIns="46038" rIns="92075" bIns="46038">
            <a:normAutofit fontScale="90000"/>
          </a:bodyPr>
          <a:lstStyle/>
          <a:p>
            <a:pPr eaLnBrk="1" fontAlgn="auto" hangingPunct="1">
              <a:spcAft>
                <a:spcPts val="0"/>
              </a:spcAft>
              <a:defRPr/>
            </a:pPr>
            <a:r>
              <a:rPr lang="de-DE" altLang="de-DE" sz="4800" dirty="0">
                <a:solidFill>
                  <a:schemeClr val="tx1"/>
                </a:solidFill>
              </a:rPr>
              <a:t>Informationsabend </a:t>
            </a:r>
            <a:br>
              <a:rPr lang="de-DE" altLang="de-DE" sz="4800" dirty="0">
                <a:solidFill>
                  <a:schemeClr val="tx1"/>
                </a:solidFill>
              </a:rPr>
            </a:br>
            <a:r>
              <a:rPr lang="de-DE" altLang="de-DE" sz="4800" dirty="0">
                <a:solidFill>
                  <a:schemeClr val="tx1"/>
                </a:solidFill>
              </a:rPr>
              <a:t>Anmeldung / Einschulung</a:t>
            </a:r>
          </a:p>
        </p:txBody>
      </p:sp>
      <p:sp>
        <p:nvSpPr>
          <p:cNvPr id="15364" name="Text Box 4"/>
          <p:cNvSpPr txBox="1">
            <a:spLocks noChangeArrowheads="1"/>
          </p:cNvSpPr>
          <p:nvPr/>
        </p:nvSpPr>
        <p:spPr bwMode="auto">
          <a:xfrm>
            <a:off x="6324600" y="5105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pic>
        <p:nvPicPr>
          <p:cNvPr id="15365" name="Picture 6" descr="schu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2733675"/>
            <a:ext cx="240665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7"/>
          <p:cNvSpPr txBox="1">
            <a:spLocks noChangeArrowheads="1"/>
          </p:cNvSpPr>
          <p:nvPr/>
        </p:nvSpPr>
        <p:spPr bwMode="auto">
          <a:xfrm>
            <a:off x="3352800" y="2895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sp>
        <p:nvSpPr>
          <p:cNvPr id="3081" name="Text Box 10"/>
          <p:cNvSpPr txBox="1">
            <a:spLocks noChangeArrowheads="1"/>
          </p:cNvSpPr>
          <p:nvPr/>
        </p:nvSpPr>
        <p:spPr bwMode="auto">
          <a:xfrm>
            <a:off x="3116263" y="2276475"/>
            <a:ext cx="3048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de-DE" altLang="de-DE" sz="2400" dirty="0">
                <a:latin typeface="+mn-lt"/>
              </a:rPr>
              <a:t>am 18.09.2025</a:t>
            </a:r>
          </a:p>
        </p:txBody>
      </p:sp>
      <p:pic>
        <p:nvPicPr>
          <p:cNvPr id="15368" name="Grafik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3138" y="2997200"/>
            <a:ext cx="4537075" cy="1604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050"/>
          <p:cNvSpPr>
            <a:spLocks noGrp="1"/>
          </p:cNvSpPr>
          <p:nvPr>
            <p:ph type="title"/>
          </p:nvPr>
        </p:nvSpPr>
        <p:spPr>
          <a:xfrm>
            <a:off x="1714500" y="476250"/>
            <a:ext cx="6096000" cy="1143000"/>
          </a:xfrm>
          <a:solidFill>
            <a:srgbClr val="FF9966"/>
          </a:solidFill>
        </p:spPr>
        <p:txBody>
          <a:bodyPr lIns="92075" tIns="46038" rIns="92075" bIns="46038"/>
          <a:lstStyle/>
          <a:p>
            <a:pPr eaLnBrk="1" hangingPunct="1"/>
            <a:r>
              <a:rPr lang="de-DE" altLang="de-DE" sz="3600" dirty="0">
                <a:solidFill>
                  <a:schemeClr val="tx1"/>
                </a:solidFill>
              </a:rPr>
              <a:t>Wichtige Aspekte bei Kann-Kindern</a:t>
            </a:r>
          </a:p>
        </p:txBody>
      </p:sp>
      <p:sp>
        <p:nvSpPr>
          <p:cNvPr id="94214" name="Text Box 2054"/>
          <p:cNvSpPr txBox="1">
            <a:spLocks noChangeArrowheads="1"/>
          </p:cNvSpPr>
          <p:nvPr/>
        </p:nvSpPr>
        <p:spPr bwMode="auto">
          <a:xfrm>
            <a:off x="1357313" y="1630363"/>
            <a:ext cx="6796087" cy="1570037"/>
          </a:xfrm>
          <a:prstGeom prst="rect">
            <a:avLst/>
          </a:prstGeom>
          <a:solidFill>
            <a:srgbClr val="66CCFF"/>
          </a:solidFill>
          <a:ln w="9525">
            <a:solidFill>
              <a:schemeClr val="tx1"/>
            </a:solidFill>
            <a:miter lim="800000"/>
            <a:headEnd/>
            <a:tailEnd/>
          </a:ln>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2400" dirty="0"/>
              <a:t>Mit prognostizierter Schulfähigkeit und zugestelltem Aufnahmebescheid werden Kann-Kinder </a:t>
            </a:r>
            <a:r>
              <a:rPr lang="de-DE" altLang="de-DE" sz="2400" b="1" dirty="0"/>
              <a:t>schulpflichtig</a:t>
            </a:r>
            <a:r>
              <a:rPr lang="de-DE" altLang="de-DE" sz="2400" dirty="0"/>
              <a:t>, sind also den anderen Kindern gleichgestellt.</a:t>
            </a:r>
          </a:p>
        </p:txBody>
      </p:sp>
      <p:sp>
        <p:nvSpPr>
          <p:cNvPr id="94215" name="Text Box 2055"/>
          <p:cNvSpPr txBox="1">
            <a:spLocks noChangeArrowheads="1"/>
          </p:cNvSpPr>
          <p:nvPr/>
        </p:nvSpPr>
        <p:spPr bwMode="auto">
          <a:xfrm>
            <a:off x="1346200" y="3211513"/>
            <a:ext cx="6807200" cy="2124075"/>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 typeface="Wingdings 2" panose="05020102010507070707" pitchFamily="18" charset="2"/>
              <a:buNone/>
            </a:pPr>
            <a:r>
              <a:rPr lang="de-DE" altLang="de-DE" sz="2400" dirty="0"/>
              <a:t>Deshalb beachten Sie bitte: Melden Sie Kann-Kinder nur dann an, wenn eine Einschulung von Ihnen </a:t>
            </a:r>
            <a:r>
              <a:rPr lang="de-DE" altLang="de-DE" sz="2400" b="1" dirty="0"/>
              <a:t>wirklich gewünscht</a:t>
            </a:r>
            <a:r>
              <a:rPr lang="de-DE" altLang="de-DE" sz="2400" dirty="0"/>
              <a:t> wird.</a:t>
            </a:r>
          </a:p>
          <a:p>
            <a:pPr eaLnBrk="1" hangingPunct="1">
              <a:spcBef>
                <a:spcPct val="50000"/>
              </a:spcBef>
              <a:buClrTx/>
              <a:buSzTx/>
              <a:buFontTx/>
              <a:buNone/>
            </a:pPr>
            <a:r>
              <a:rPr lang="de-DE" altLang="de-DE" sz="2400" dirty="0">
                <a:latin typeface="Times New Roman" panose="02020603050405020304" pitchFamily="18" charset="0"/>
              </a:rPr>
              <a:t/>
            </a:r>
            <a:br>
              <a:rPr lang="de-DE" altLang="de-DE" sz="2400" dirty="0">
                <a:latin typeface="Times New Roman" panose="02020603050405020304" pitchFamily="18" charset="0"/>
              </a:rPr>
            </a:br>
            <a:endParaRPr lang="de-DE" altLang="de-DE" sz="2400" dirty="0">
              <a:latin typeface="Times New Roman" panose="02020603050405020304" pitchFamily="18" charset="0"/>
            </a:endParaRPr>
          </a:p>
        </p:txBody>
      </p:sp>
      <p:sp>
        <p:nvSpPr>
          <p:cNvPr id="94218" name="Text Box 2058"/>
          <p:cNvSpPr txBox="1">
            <a:spLocks noChangeArrowheads="1"/>
          </p:cNvSpPr>
          <p:nvPr/>
        </p:nvSpPr>
        <p:spPr bwMode="auto">
          <a:xfrm>
            <a:off x="1357313" y="4724400"/>
            <a:ext cx="6796087" cy="157003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defRPr/>
            </a:pPr>
            <a:r>
              <a:rPr lang="de-DE" altLang="de-DE" sz="2400" dirty="0">
                <a:latin typeface="+mn-lt"/>
              </a:rPr>
              <a:t>Kann-Kinder, die verspätet angemeldet werden, können auch bei Schulfähigkeit nur aufgenommen werden, wenn die Schule noch Kapazitäten hat.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additive="base">
                                        <p:cTn id="7" dur="500" fill="hold"/>
                                        <p:tgtEl>
                                          <p:spTgt spid="94214"/>
                                        </p:tgtEl>
                                        <p:attrNameLst>
                                          <p:attrName>ppt_x</p:attrName>
                                        </p:attrNameLst>
                                      </p:cBhvr>
                                      <p:tavLst>
                                        <p:tav tm="0">
                                          <p:val>
                                            <p:strVal val="1+#ppt_w/2"/>
                                          </p:val>
                                        </p:tav>
                                        <p:tav tm="100000">
                                          <p:val>
                                            <p:strVal val="#ppt_x"/>
                                          </p:val>
                                        </p:tav>
                                      </p:tavLst>
                                    </p:anim>
                                    <p:anim calcmode="lin" valueType="num">
                                      <p:cBhvr additive="base">
                                        <p:cTn id="8" dur="500" fill="hold"/>
                                        <p:tgtEl>
                                          <p:spTgt spid="942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4215"/>
                                        </p:tgtEl>
                                        <p:attrNameLst>
                                          <p:attrName>style.visibility</p:attrName>
                                        </p:attrNameLst>
                                      </p:cBhvr>
                                      <p:to>
                                        <p:strVal val="visible"/>
                                      </p:to>
                                    </p:set>
                                    <p:anim calcmode="lin" valueType="num">
                                      <p:cBhvr additive="base">
                                        <p:cTn id="13" dur="500" fill="hold"/>
                                        <p:tgtEl>
                                          <p:spTgt spid="94215"/>
                                        </p:tgtEl>
                                        <p:attrNameLst>
                                          <p:attrName>ppt_x</p:attrName>
                                        </p:attrNameLst>
                                      </p:cBhvr>
                                      <p:tavLst>
                                        <p:tav tm="0">
                                          <p:val>
                                            <p:strVal val="0-#ppt_w/2"/>
                                          </p:val>
                                        </p:tav>
                                        <p:tav tm="100000">
                                          <p:val>
                                            <p:strVal val="#ppt_x"/>
                                          </p:val>
                                        </p:tav>
                                      </p:tavLst>
                                    </p:anim>
                                    <p:anim calcmode="lin" valueType="num">
                                      <p:cBhvr additive="base">
                                        <p:cTn id="14" dur="500" fill="hold"/>
                                        <p:tgtEl>
                                          <p:spTgt spid="942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4218"/>
                                        </p:tgtEl>
                                        <p:attrNameLst>
                                          <p:attrName>style.visibility</p:attrName>
                                        </p:attrNameLst>
                                      </p:cBhvr>
                                      <p:to>
                                        <p:strVal val="visible"/>
                                      </p:to>
                                    </p:set>
                                    <p:anim calcmode="lin" valueType="num">
                                      <p:cBhvr additive="base">
                                        <p:cTn id="19" dur="500" fill="hold"/>
                                        <p:tgtEl>
                                          <p:spTgt spid="94218"/>
                                        </p:tgtEl>
                                        <p:attrNameLst>
                                          <p:attrName>ppt_x</p:attrName>
                                        </p:attrNameLst>
                                      </p:cBhvr>
                                      <p:tavLst>
                                        <p:tav tm="0">
                                          <p:val>
                                            <p:strVal val="0-#ppt_w/2"/>
                                          </p:val>
                                        </p:tav>
                                        <p:tav tm="100000">
                                          <p:val>
                                            <p:strVal val="#ppt_x"/>
                                          </p:val>
                                        </p:tav>
                                      </p:tavLst>
                                    </p:anim>
                                    <p:anim calcmode="lin" valueType="num">
                                      <p:cBhvr additive="base">
                                        <p:cTn id="20" dur="500" fill="hold"/>
                                        <p:tgtEl>
                                          <p:spTgt spid="94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animBg="1" autoUpdateAnimBg="0"/>
      <p:bldP spid="94215" grpId="0" animBg="1" autoUpdateAnimBg="0"/>
      <p:bldP spid="9421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050"/>
          <p:cNvSpPr>
            <a:spLocks noGrp="1"/>
          </p:cNvSpPr>
          <p:nvPr>
            <p:ph type="title"/>
          </p:nvPr>
        </p:nvSpPr>
        <p:spPr>
          <a:xfrm>
            <a:off x="1714500" y="476250"/>
            <a:ext cx="6096000" cy="1143000"/>
          </a:xfrm>
          <a:solidFill>
            <a:srgbClr val="FFFF00"/>
          </a:solidFill>
        </p:spPr>
        <p:txBody>
          <a:bodyPr lIns="92075" tIns="46038" rIns="92075" bIns="46038"/>
          <a:lstStyle/>
          <a:p>
            <a:pPr eaLnBrk="1" hangingPunct="1"/>
            <a:r>
              <a:rPr lang="de-DE" altLang="de-DE" sz="3600" dirty="0">
                <a:solidFill>
                  <a:schemeClr val="tx1"/>
                </a:solidFill>
              </a:rPr>
              <a:t>Sind Anträge auf Zurückstellung möglich?</a:t>
            </a:r>
          </a:p>
        </p:txBody>
      </p:sp>
      <p:sp>
        <p:nvSpPr>
          <p:cNvPr id="94214" name="Text Box 2054"/>
          <p:cNvSpPr txBox="1">
            <a:spLocks noChangeArrowheads="1"/>
          </p:cNvSpPr>
          <p:nvPr/>
        </p:nvSpPr>
        <p:spPr bwMode="auto">
          <a:xfrm>
            <a:off x="1357313" y="1630363"/>
            <a:ext cx="6796087" cy="5447645"/>
          </a:xfrm>
          <a:prstGeom prst="rect">
            <a:avLst/>
          </a:prstGeom>
          <a:solidFill>
            <a:srgbClr val="FFC000"/>
          </a:solidFill>
          <a:ln w="9525">
            <a:solidFill>
              <a:schemeClr val="tx1"/>
            </a:solidFill>
            <a:miter lim="800000"/>
            <a:headEnd/>
            <a:tailEnd/>
          </a:ln>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2400" dirty="0"/>
              <a:t>Grundsätzlich sind Anträge auf Zurückstellung möglich.</a:t>
            </a:r>
          </a:p>
          <a:p>
            <a:pPr eaLnBrk="1" hangingPunct="1">
              <a:spcBef>
                <a:spcPct val="50000"/>
              </a:spcBef>
              <a:buClrTx/>
              <a:buSzTx/>
              <a:buFontTx/>
              <a:buNone/>
            </a:pPr>
            <a:r>
              <a:rPr lang="de-DE" altLang="de-DE" sz="2400" dirty="0"/>
              <a:t>- Wir möchten Sie bitten, bei der Schulanmeldung hierzu das Gespräch zu suchen, evtl. sogar vorab einen Termin mit der Schulleitung vereinbaren.</a:t>
            </a:r>
          </a:p>
          <a:p>
            <a:pPr eaLnBrk="1" hangingPunct="1">
              <a:spcBef>
                <a:spcPct val="50000"/>
              </a:spcBef>
              <a:buClrTx/>
              <a:buSzTx/>
              <a:buFontTx/>
              <a:buNone/>
            </a:pPr>
            <a:r>
              <a:rPr lang="de-DE" altLang="de-DE" sz="2400" dirty="0"/>
              <a:t>Beizubringen sind:</a:t>
            </a:r>
          </a:p>
          <a:p>
            <a:pPr marL="342900" indent="-342900" eaLnBrk="1" hangingPunct="1">
              <a:spcBef>
                <a:spcPct val="50000"/>
              </a:spcBef>
              <a:buClrTx/>
              <a:buSzTx/>
              <a:buFontTx/>
              <a:buChar char="-"/>
            </a:pPr>
            <a:r>
              <a:rPr lang="de-DE" altLang="de-DE" sz="2400" dirty="0"/>
              <a:t>Formloser Antrag</a:t>
            </a:r>
          </a:p>
          <a:p>
            <a:pPr marL="342900" indent="-342900" eaLnBrk="1" hangingPunct="1">
              <a:spcBef>
                <a:spcPct val="50000"/>
              </a:spcBef>
              <a:buClrTx/>
              <a:buSzTx/>
              <a:buFontTx/>
              <a:buChar char="-"/>
            </a:pPr>
            <a:r>
              <a:rPr lang="de-DE" altLang="de-DE" sz="2400" dirty="0"/>
              <a:t>Fachärztliche oder fachtherapeutische Stellungnahme</a:t>
            </a:r>
          </a:p>
          <a:p>
            <a:pPr marL="342900" indent="-342900" eaLnBrk="1" hangingPunct="1">
              <a:spcBef>
                <a:spcPct val="50000"/>
              </a:spcBef>
              <a:buClrTx/>
              <a:buSzTx/>
              <a:buFontTx/>
              <a:buChar char="-"/>
            </a:pPr>
            <a:r>
              <a:rPr lang="de-DE" altLang="de-DE" sz="2400" dirty="0"/>
              <a:t>Weitere Dokumente, wenn vorhanden, z. B. Bericht des FFZ.</a:t>
            </a:r>
          </a:p>
        </p:txBody>
      </p:sp>
    </p:spTree>
    <p:extLst>
      <p:ext uri="{BB962C8B-B14F-4D97-AF65-F5344CB8AC3E}">
        <p14:creationId xmlns:p14="http://schemas.microsoft.com/office/powerpoint/2010/main" val="341084742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additive="base">
                                        <p:cTn id="7" dur="500" fill="hold"/>
                                        <p:tgtEl>
                                          <p:spTgt spid="94214"/>
                                        </p:tgtEl>
                                        <p:attrNameLst>
                                          <p:attrName>ppt_x</p:attrName>
                                        </p:attrNameLst>
                                      </p:cBhvr>
                                      <p:tavLst>
                                        <p:tav tm="0">
                                          <p:val>
                                            <p:strVal val="1+#ppt_w/2"/>
                                          </p:val>
                                        </p:tav>
                                        <p:tav tm="100000">
                                          <p:val>
                                            <p:strVal val="#ppt_x"/>
                                          </p:val>
                                        </p:tav>
                                      </p:tavLst>
                                    </p:anim>
                                    <p:anim calcmode="lin" valueType="num">
                                      <p:cBhvr additive="base">
                                        <p:cTn id="8" dur="500" fill="hold"/>
                                        <p:tgtEl>
                                          <p:spTgt spid="942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323850" y="0"/>
            <a:ext cx="8640763" cy="1290638"/>
          </a:xfrm>
          <a:solidFill>
            <a:srgbClr val="FF9966"/>
          </a:solidFill>
        </p:spPr>
        <p:txBody>
          <a:bodyPr lIns="92075" tIns="46038" rIns="92075" bIns="46038"/>
          <a:lstStyle/>
          <a:p>
            <a:pPr eaLnBrk="1" hangingPunct="1"/>
            <a:r>
              <a:rPr lang="de-DE" altLang="de-DE" sz="2800" dirty="0">
                <a:solidFill>
                  <a:schemeClr val="tx1"/>
                </a:solidFill>
              </a:rPr>
              <a:t>Wann sind die Anmeldetermine in der Schule?</a:t>
            </a:r>
            <a:br>
              <a:rPr lang="de-DE" altLang="de-DE" sz="2800" dirty="0">
                <a:solidFill>
                  <a:schemeClr val="tx1"/>
                </a:solidFill>
              </a:rPr>
            </a:br>
            <a:r>
              <a:rPr lang="de-DE" altLang="de-DE" sz="1600" dirty="0">
                <a:solidFill>
                  <a:schemeClr val="tx1"/>
                </a:solidFill>
              </a:rPr>
              <a:t>Bitte </a:t>
            </a:r>
            <a:r>
              <a:rPr lang="de-DE" altLang="de-DE" sz="1600" b="1" dirty="0">
                <a:solidFill>
                  <a:schemeClr val="tx1"/>
                </a:solidFill>
              </a:rPr>
              <a:t>tragen</a:t>
            </a:r>
            <a:r>
              <a:rPr lang="de-DE" altLang="de-DE" sz="1600" dirty="0">
                <a:solidFill>
                  <a:schemeClr val="tx1"/>
                </a:solidFill>
              </a:rPr>
              <a:t> Sie sich </a:t>
            </a:r>
            <a:r>
              <a:rPr lang="de-DE" altLang="de-DE" sz="1600" b="1" dirty="0">
                <a:solidFill>
                  <a:schemeClr val="tx1"/>
                </a:solidFill>
              </a:rPr>
              <a:t>ein</a:t>
            </a:r>
            <a:r>
              <a:rPr lang="de-DE" altLang="de-DE" sz="1600" dirty="0">
                <a:solidFill>
                  <a:schemeClr val="tx1"/>
                </a:solidFill>
              </a:rPr>
              <a:t> oder </a:t>
            </a:r>
            <a:r>
              <a:rPr lang="de-DE" altLang="de-DE" sz="1600" b="1" dirty="0">
                <a:solidFill>
                  <a:schemeClr val="tx1"/>
                </a:solidFill>
              </a:rPr>
              <a:t>vereinbaren</a:t>
            </a:r>
            <a:r>
              <a:rPr lang="de-DE" altLang="de-DE" sz="1600" dirty="0">
                <a:solidFill>
                  <a:schemeClr val="tx1"/>
                </a:solidFill>
              </a:rPr>
              <a:t> </a:t>
            </a:r>
            <a:r>
              <a:rPr lang="de-DE" altLang="de-DE" sz="1600" b="1" dirty="0">
                <a:solidFill>
                  <a:schemeClr val="tx1"/>
                </a:solidFill>
              </a:rPr>
              <a:t>telefonisch</a:t>
            </a:r>
            <a:r>
              <a:rPr lang="de-DE" altLang="de-DE" sz="1600" dirty="0">
                <a:solidFill>
                  <a:schemeClr val="tx1"/>
                </a:solidFill>
              </a:rPr>
              <a:t> einen </a:t>
            </a:r>
            <a:r>
              <a:rPr lang="de-DE" altLang="de-DE" sz="1600" b="1" dirty="0">
                <a:solidFill>
                  <a:schemeClr val="tx1"/>
                </a:solidFill>
              </a:rPr>
              <a:t>Termin</a:t>
            </a:r>
            <a:endParaRPr lang="de-DE" altLang="de-DE" sz="1600" dirty="0">
              <a:solidFill>
                <a:schemeClr val="tx1"/>
              </a:solidFill>
            </a:endParaRPr>
          </a:p>
        </p:txBody>
      </p:sp>
      <p:sp>
        <p:nvSpPr>
          <p:cNvPr id="25603" name="Rectangle 3"/>
          <p:cNvSpPr>
            <a:spLocks noGrp="1" noChangeArrowheads="1"/>
          </p:cNvSpPr>
          <p:nvPr>
            <p:ph sz="quarter" idx="1"/>
          </p:nvPr>
        </p:nvSpPr>
        <p:spPr>
          <a:xfrm>
            <a:off x="1254125" y="1290639"/>
            <a:ext cx="7200900" cy="1634306"/>
          </a:xfrm>
          <a:solidFill>
            <a:schemeClr val="accent1"/>
          </a:solidFill>
        </p:spPr>
        <p:txBody>
          <a:bodyPr lIns="92075" tIns="46038" rIns="92075" bIns="46038">
            <a:normAutofit fontScale="55000" lnSpcReduction="20000"/>
          </a:bodyPr>
          <a:lstStyle/>
          <a:p>
            <a:pPr marL="0" indent="0" eaLnBrk="1" fontAlgn="auto" hangingPunct="1">
              <a:lnSpc>
                <a:spcPct val="80000"/>
              </a:lnSpc>
              <a:spcAft>
                <a:spcPts val="0"/>
              </a:spcAft>
              <a:buFontTx/>
              <a:buNone/>
              <a:defRPr/>
            </a:pPr>
            <a:endParaRPr lang="de-DE" altLang="de-DE" sz="1300" b="1" dirty="0"/>
          </a:p>
          <a:p>
            <a:pPr marL="0" indent="0" eaLnBrk="1" fontAlgn="auto" hangingPunct="1">
              <a:lnSpc>
                <a:spcPct val="80000"/>
              </a:lnSpc>
              <a:spcAft>
                <a:spcPts val="0"/>
              </a:spcAft>
              <a:buFontTx/>
              <a:buNone/>
              <a:defRPr/>
            </a:pPr>
            <a:endParaRPr lang="de-DE" altLang="de-DE" sz="2400" b="1" dirty="0"/>
          </a:p>
          <a:p>
            <a:pPr marL="0" indent="0" eaLnBrk="1" fontAlgn="auto" hangingPunct="1">
              <a:lnSpc>
                <a:spcPct val="80000"/>
              </a:lnSpc>
              <a:spcAft>
                <a:spcPts val="0"/>
              </a:spcAft>
              <a:buFontTx/>
              <a:buNone/>
              <a:defRPr/>
            </a:pPr>
            <a:r>
              <a:rPr lang="de-DE" altLang="de-DE" sz="2400" b="1" dirty="0"/>
              <a:t>Dienstag, 07.10.2025 (nur schulpflichtige Kinder)</a:t>
            </a:r>
            <a:endParaRPr lang="de-DE" altLang="de-DE" sz="1200" b="1" dirty="0"/>
          </a:p>
          <a:p>
            <a:pPr marL="0" indent="0" eaLnBrk="1" fontAlgn="auto" hangingPunct="1">
              <a:lnSpc>
                <a:spcPct val="80000"/>
              </a:lnSpc>
              <a:spcAft>
                <a:spcPts val="0"/>
              </a:spcAft>
              <a:buFontTx/>
              <a:buNone/>
              <a:defRPr/>
            </a:pPr>
            <a:endParaRPr lang="de-DE" altLang="de-DE" sz="2400" b="1" dirty="0"/>
          </a:p>
          <a:p>
            <a:pPr marL="0" indent="0" eaLnBrk="1" fontAlgn="auto" hangingPunct="1">
              <a:lnSpc>
                <a:spcPct val="80000"/>
              </a:lnSpc>
              <a:spcAft>
                <a:spcPts val="0"/>
              </a:spcAft>
              <a:buFontTx/>
              <a:buNone/>
              <a:defRPr/>
            </a:pPr>
            <a:r>
              <a:rPr lang="de-DE" altLang="de-DE" sz="2400" b="1" dirty="0"/>
              <a:t>Mittwoch, 08.10.2025 (nur schulpflichtige Kinder)</a:t>
            </a:r>
            <a:endParaRPr lang="de-DE" altLang="de-DE" sz="1200" b="1" dirty="0"/>
          </a:p>
          <a:p>
            <a:pPr marL="0" indent="0" eaLnBrk="1" fontAlgn="auto" hangingPunct="1">
              <a:lnSpc>
                <a:spcPct val="80000"/>
              </a:lnSpc>
              <a:spcAft>
                <a:spcPts val="0"/>
              </a:spcAft>
              <a:buFontTx/>
              <a:buNone/>
              <a:defRPr/>
            </a:pPr>
            <a:endParaRPr lang="de-DE" altLang="de-DE" sz="2400" b="1" dirty="0"/>
          </a:p>
          <a:p>
            <a:pPr marL="0" indent="0" eaLnBrk="1" fontAlgn="auto" hangingPunct="1">
              <a:lnSpc>
                <a:spcPct val="80000"/>
              </a:lnSpc>
              <a:spcAft>
                <a:spcPts val="0"/>
              </a:spcAft>
              <a:buFontTx/>
              <a:buNone/>
              <a:defRPr/>
            </a:pPr>
            <a:r>
              <a:rPr lang="de-DE" altLang="de-DE" sz="2000" dirty="0"/>
              <a:t>jeweils von  09.00 – 13.00 Uhr  und  15.00 – 18.00 Uhr</a:t>
            </a:r>
          </a:p>
          <a:p>
            <a:pPr marL="0" indent="0" eaLnBrk="1" fontAlgn="auto" hangingPunct="1">
              <a:lnSpc>
                <a:spcPct val="80000"/>
              </a:lnSpc>
              <a:spcAft>
                <a:spcPts val="0"/>
              </a:spcAft>
              <a:buFontTx/>
              <a:buNone/>
              <a:defRPr/>
            </a:pPr>
            <a:r>
              <a:rPr lang="de-DE" altLang="de-DE" sz="1400" dirty="0"/>
              <a:t/>
            </a:r>
            <a:br>
              <a:rPr lang="de-DE" altLang="de-DE" sz="1400" dirty="0"/>
            </a:br>
            <a:r>
              <a:rPr lang="de-DE" altLang="de-DE" sz="2400" b="1" dirty="0"/>
              <a:t>Donnerstag, 09.10.2025 </a:t>
            </a:r>
            <a:r>
              <a:rPr lang="de-DE" altLang="de-DE" sz="2000" dirty="0"/>
              <a:t>von  09.00 – 12.00 Uhr </a:t>
            </a:r>
            <a:r>
              <a:rPr lang="de-DE" altLang="de-DE" sz="2400" b="1" dirty="0"/>
              <a:t>(nur Kann-Kinder)</a:t>
            </a:r>
            <a:r>
              <a:rPr lang="de-DE" altLang="de-DE" sz="2400" dirty="0"/>
              <a:t>   </a:t>
            </a:r>
          </a:p>
          <a:p>
            <a:pPr marL="0" indent="0" eaLnBrk="1" fontAlgn="auto" hangingPunct="1">
              <a:lnSpc>
                <a:spcPct val="80000"/>
              </a:lnSpc>
              <a:spcAft>
                <a:spcPts val="0"/>
              </a:spcAft>
              <a:buFontTx/>
              <a:buNone/>
              <a:defRPr/>
            </a:pPr>
            <a:r>
              <a:rPr lang="de-DE" altLang="de-DE" sz="2400" dirty="0"/>
              <a:t>  </a:t>
            </a:r>
          </a:p>
          <a:p>
            <a:pPr marL="0" indent="0" eaLnBrk="1" fontAlgn="auto" hangingPunct="1">
              <a:lnSpc>
                <a:spcPct val="80000"/>
              </a:lnSpc>
              <a:spcAft>
                <a:spcPts val="0"/>
              </a:spcAft>
              <a:buFont typeface="Wingdings 2" panose="05020102010507070707" pitchFamily="18" charset="2"/>
              <a:buNone/>
              <a:defRPr/>
            </a:pPr>
            <a:r>
              <a:rPr lang="de-DE" altLang="de-DE" sz="2400" dirty="0"/>
              <a:t>                              </a:t>
            </a:r>
          </a:p>
        </p:txBody>
      </p:sp>
      <p:sp>
        <p:nvSpPr>
          <p:cNvPr id="25605" name="Rectangle 5"/>
          <p:cNvSpPr>
            <a:spLocks noChangeArrowheads="1"/>
          </p:cNvSpPr>
          <p:nvPr/>
        </p:nvSpPr>
        <p:spPr bwMode="auto">
          <a:xfrm>
            <a:off x="1265238" y="3311525"/>
            <a:ext cx="7189787" cy="312701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buClr>
                <a:schemeClr val="hlink"/>
              </a:buClr>
              <a:buSzPct val="60000"/>
              <a:buFont typeface="Wingdings 2" panose="05020102010507070707" pitchFamily="18" charset="2"/>
              <a:buNone/>
              <a:defRPr/>
            </a:pPr>
            <a:r>
              <a:rPr lang="de-DE" altLang="de-DE" sz="1700" b="1" dirty="0"/>
              <a:t>Bringen Sie bitte zur Anmeldung mit:</a:t>
            </a:r>
          </a:p>
          <a:p>
            <a:pPr lvl="1" eaLnBrk="1" hangingPunct="1">
              <a:buClr>
                <a:schemeClr val="hlink"/>
              </a:buClr>
              <a:buSzPct val="60000"/>
              <a:buFont typeface="Wingdings" panose="05000000000000000000" pitchFamily="2" charset="2"/>
              <a:buChar char="n"/>
              <a:defRPr/>
            </a:pPr>
            <a:r>
              <a:rPr lang="de-DE" altLang="de-DE" sz="1700" dirty="0">
                <a:solidFill>
                  <a:schemeClr val="tx1"/>
                </a:solidFill>
              </a:rPr>
              <a:t>  Elternbenachrichtigung (nicht bei Kann-Kindern) und     Aufnahmeantrag (hier müssen beide Eltern unterschreiben)</a:t>
            </a:r>
          </a:p>
          <a:p>
            <a:pPr lvl="1" eaLnBrk="1" hangingPunct="1">
              <a:buClr>
                <a:schemeClr val="hlink"/>
              </a:buClr>
              <a:buSzPct val="60000"/>
              <a:buFont typeface="Wingdings" panose="05000000000000000000" pitchFamily="2" charset="2"/>
              <a:buChar char="n"/>
              <a:defRPr/>
            </a:pPr>
            <a:r>
              <a:rPr lang="de-DE" altLang="de-DE" sz="1700" dirty="0">
                <a:solidFill>
                  <a:schemeClr val="tx1"/>
                </a:solidFill>
              </a:rPr>
              <a:t>  Einwilligung zur Datenverarbeitung</a:t>
            </a:r>
          </a:p>
          <a:p>
            <a:pPr lvl="1" eaLnBrk="1" hangingPunct="1">
              <a:buClr>
                <a:schemeClr val="hlink"/>
              </a:buClr>
              <a:buSzPct val="60000"/>
              <a:buFont typeface="Wingdings" panose="05000000000000000000" pitchFamily="2" charset="2"/>
              <a:buChar char="n"/>
              <a:defRPr/>
            </a:pPr>
            <a:r>
              <a:rPr lang="de-DE" altLang="de-DE" sz="1700" dirty="0">
                <a:solidFill>
                  <a:schemeClr val="tx1"/>
                </a:solidFill>
              </a:rPr>
              <a:t>  Personalausweise der Erziehungsberechtigten</a:t>
            </a:r>
          </a:p>
          <a:p>
            <a:pPr lvl="1" eaLnBrk="1" hangingPunct="1">
              <a:buClr>
                <a:schemeClr val="hlink"/>
              </a:buClr>
              <a:buSzPct val="60000"/>
              <a:buFont typeface="Wingdings" panose="05000000000000000000" pitchFamily="2" charset="2"/>
              <a:buChar char="n"/>
              <a:defRPr/>
            </a:pPr>
            <a:r>
              <a:rPr lang="de-DE" altLang="de-DE" sz="1700" dirty="0">
                <a:solidFill>
                  <a:schemeClr val="tx1"/>
                </a:solidFill>
              </a:rPr>
              <a:t>  Geburtsurkunde des Kindes (evtl. Meldebestätigung)</a:t>
            </a:r>
          </a:p>
          <a:p>
            <a:pPr marL="449263" lvl="1" indent="177800" eaLnBrk="1" hangingPunct="1">
              <a:buClr>
                <a:schemeClr val="hlink"/>
              </a:buClr>
              <a:buSzPct val="60000"/>
              <a:buFont typeface="Wingdings" panose="05000000000000000000" pitchFamily="2" charset="2"/>
              <a:buChar char="n"/>
              <a:defRPr/>
            </a:pPr>
            <a:r>
              <a:rPr lang="de-DE" altLang="de-DE" sz="1700" dirty="0">
                <a:solidFill>
                  <a:schemeClr val="tx1"/>
                </a:solidFill>
              </a:rPr>
              <a:t> Nachweis über Masernschutzimpfung, z. B. Impfausweis</a:t>
            </a:r>
          </a:p>
          <a:p>
            <a:pPr marL="449263" lvl="1" indent="269875" eaLnBrk="1" hangingPunct="1">
              <a:buClr>
                <a:schemeClr val="hlink"/>
              </a:buClr>
              <a:buSzPct val="60000"/>
              <a:buFont typeface="Wingdings" panose="05000000000000000000" pitchFamily="2" charset="2"/>
              <a:buChar char="n"/>
              <a:defRPr/>
            </a:pPr>
            <a:r>
              <a:rPr lang="de-DE" altLang="de-DE" sz="1700" b="1" dirty="0">
                <a:solidFill>
                  <a:schemeClr val="tx1"/>
                </a:solidFill>
              </a:rPr>
              <a:t>Vor allem – bringen Sie bitte Ihr Kind mit!!!</a:t>
            </a:r>
            <a:r>
              <a:rPr lang="de-DE" altLang="de-DE" sz="1700" dirty="0">
                <a:solidFill>
                  <a:schemeClr val="tx1"/>
                </a:solidFill>
              </a:rPr>
              <a:t> </a:t>
            </a:r>
            <a:endParaRPr lang="de-DE" altLang="de-DE" sz="1700" b="1" dirty="0">
              <a:solidFill>
                <a:schemeClr val="tx1"/>
              </a:solidFill>
            </a:endParaRPr>
          </a:p>
          <a:p>
            <a:pPr lvl="1" eaLnBrk="1" hangingPunct="1">
              <a:buClr>
                <a:schemeClr val="hlink"/>
              </a:buClr>
              <a:buSzPct val="60000"/>
              <a:buFont typeface="Wingdings" panose="05000000000000000000" pitchFamily="2" charset="2"/>
              <a:buChar char="n"/>
              <a:defRPr/>
            </a:pPr>
            <a:r>
              <a:rPr lang="de-DE" altLang="de-DE" sz="1700" dirty="0">
                <a:solidFill>
                  <a:schemeClr val="tx1"/>
                </a:solidFill>
              </a:rPr>
              <a:t>  Bei der Anmeldung findet ein Gespräch der Eltern mit der</a:t>
            </a:r>
          </a:p>
          <a:p>
            <a:pPr lvl="1" eaLnBrk="1" hangingPunct="1">
              <a:buClr>
                <a:schemeClr val="hlink"/>
              </a:buClr>
              <a:buSzPct val="60000"/>
              <a:buFont typeface="Wingdings" panose="05000000000000000000" pitchFamily="2" charset="2"/>
              <a:buNone/>
              <a:defRPr/>
            </a:pPr>
            <a:r>
              <a:rPr lang="de-DE" altLang="de-DE" sz="1700" dirty="0">
                <a:solidFill>
                  <a:schemeClr val="tx1"/>
                </a:solidFill>
              </a:rPr>
              <a:t>    Schulleitung statt.</a:t>
            </a:r>
            <a:endParaRPr lang="de-DE" altLang="de-DE" sz="2000" dirty="0">
              <a:solidFill>
                <a:schemeClr val="tx1"/>
              </a:solidFill>
              <a:latin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bg/>
                                          </p:spTgt>
                                        </p:tgtEl>
                                        <p:attrNameLst>
                                          <p:attrName>style.visibility</p:attrName>
                                        </p:attrNameLst>
                                      </p:cBhvr>
                                      <p:to>
                                        <p:strVal val="visible"/>
                                      </p:to>
                                    </p:set>
                                    <p:anim calcmode="lin" valueType="num">
                                      <p:cBhvr additive="base">
                                        <p:cTn id="13" dur="500" fill="hold"/>
                                        <p:tgtEl>
                                          <p:spTgt spid="25603">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pRg st="4" end="4"/>
                                            </p:txEl>
                                          </p:spTgt>
                                        </p:tgtEl>
                                        <p:attrNameLst>
                                          <p:attrName>style.visibility</p:attrName>
                                        </p:attrNameLst>
                                      </p:cBhvr>
                                      <p:to>
                                        <p:strVal val="visible"/>
                                      </p:to>
                                    </p:set>
                                    <p:anim calcmode="lin" valueType="num">
                                      <p:cBhvr additive="base">
                                        <p:cTn id="25"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anim calcmode="lin" valueType="num">
                                      <p:cBhvr additive="base">
                                        <p:cTn id="31" dur="500" fill="hold"/>
                                        <p:tgtEl>
                                          <p:spTgt spid="2560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603">
                                            <p:txEl>
                                              <p:pRg st="7" end="7"/>
                                            </p:txEl>
                                          </p:spTgt>
                                        </p:tgtEl>
                                        <p:attrNameLst>
                                          <p:attrName>style.visibility</p:attrName>
                                        </p:attrNameLst>
                                      </p:cBhvr>
                                      <p:to>
                                        <p:strVal val="visible"/>
                                      </p:to>
                                    </p:set>
                                    <p:anim calcmode="lin" valueType="num">
                                      <p:cBhvr additive="base">
                                        <p:cTn id="37" dur="500" fill="hold"/>
                                        <p:tgtEl>
                                          <p:spTgt spid="2560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6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5603">
                                            <p:txEl>
                                              <p:pRg st="8" end="8"/>
                                            </p:txEl>
                                          </p:spTgt>
                                        </p:tgtEl>
                                        <p:attrNameLst>
                                          <p:attrName>style.visibility</p:attrName>
                                        </p:attrNameLst>
                                      </p:cBhvr>
                                      <p:to>
                                        <p:strVal val="visible"/>
                                      </p:to>
                                    </p:set>
                                    <p:anim calcmode="lin" valueType="num">
                                      <p:cBhvr additive="base">
                                        <p:cTn id="43" dur="500" fill="hold"/>
                                        <p:tgtEl>
                                          <p:spTgt spid="2560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560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5603">
                                            <p:txEl>
                                              <p:pRg st="9" end="9"/>
                                            </p:txEl>
                                          </p:spTgt>
                                        </p:tgtEl>
                                        <p:attrNameLst>
                                          <p:attrName>style.visibility</p:attrName>
                                        </p:attrNameLst>
                                      </p:cBhvr>
                                      <p:to>
                                        <p:strVal val="visible"/>
                                      </p:to>
                                    </p:set>
                                    <p:anim calcmode="lin" valueType="num">
                                      <p:cBhvr additive="base">
                                        <p:cTn id="49" dur="500" fill="hold"/>
                                        <p:tgtEl>
                                          <p:spTgt spid="25603">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560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5605"/>
                                        </p:tgtEl>
                                        <p:attrNameLst>
                                          <p:attrName>style.visibility</p:attrName>
                                        </p:attrNameLst>
                                      </p:cBhvr>
                                      <p:to>
                                        <p:strVal val="visible"/>
                                      </p:to>
                                    </p:set>
                                    <p:anim calcmode="lin" valueType="num">
                                      <p:cBhvr additive="base">
                                        <p:cTn id="55" dur="500" fill="hold"/>
                                        <p:tgtEl>
                                          <p:spTgt spid="25605"/>
                                        </p:tgtEl>
                                        <p:attrNameLst>
                                          <p:attrName>ppt_x</p:attrName>
                                        </p:attrNameLst>
                                      </p:cBhvr>
                                      <p:tavLst>
                                        <p:tav tm="0">
                                          <p:val>
                                            <p:strVal val="0-#ppt_w/2"/>
                                          </p:val>
                                        </p:tav>
                                        <p:tav tm="100000">
                                          <p:val>
                                            <p:strVal val="#ppt_x"/>
                                          </p:val>
                                        </p:tav>
                                      </p:tavLst>
                                    </p:anim>
                                    <p:anim calcmode="lin" valueType="num">
                                      <p:cBhvr additive="base">
                                        <p:cTn id="56" dur="500" fill="hold"/>
                                        <p:tgtEl>
                                          <p:spTgt spid="256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P spid="25603" grpId="0" build="p" animBg="1" autoUpdateAnimBg="0"/>
      <p:bldP spid="2560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1547813" y="549275"/>
            <a:ext cx="6629400" cy="1143000"/>
          </a:xfrm>
          <a:solidFill>
            <a:srgbClr val="FF9966"/>
          </a:solidFill>
        </p:spPr>
        <p:txBody>
          <a:bodyPr lIns="92075" tIns="46038" rIns="92075" bIns="46038"/>
          <a:lstStyle/>
          <a:p>
            <a:pPr eaLnBrk="1" hangingPunct="1"/>
            <a:r>
              <a:rPr lang="de-DE" altLang="de-DE" dirty="0">
                <a:solidFill>
                  <a:schemeClr val="tx1"/>
                </a:solidFill>
              </a:rPr>
              <a:t>Schuleingangsuntersuchung</a:t>
            </a:r>
          </a:p>
        </p:txBody>
      </p:sp>
      <p:sp>
        <p:nvSpPr>
          <p:cNvPr id="33795" name="Text Box 7"/>
          <p:cNvSpPr txBox="1">
            <a:spLocks noChangeArrowheads="1"/>
          </p:cNvSpPr>
          <p:nvPr/>
        </p:nvSpPr>
        <p:spPr bwMode="auto">
          <a:xfrm>
            <a:off x="1676400" y="20574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sp>
        <p:nvSpPr>
          <p:cNvPr id="97288" name="Text Box 8"/>
          <p:cNvSpPr txBox="1">
            <a:spLocks noChangeArrowheads="1"/>
          </p:cNvSpPr>
          <p:nvPr/>
        </p:nvSpPr>
        <p:spPr bwMode="auto">
          <a:xfrm>
            <a:off x="1187450" y="2276475"/>
            <a:ext cx="7543800" cy="3140075"/>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dirty="0">
                <a:latin typeface="Times New Roman" panose="02020603050405020304" pitchFamily="18" charset="0"/>
              </a:rPr>
              <a:t>Termine (und Formblatt) bei der Anmeldung: voraussichtlich Anfang 2026 in unserer Schule</a:t>
            </a:r>
          </a:p>
          <a:p>
            <a:pPr eaLnBrk="1" hangingPunct="1">
              <a:spcBef>
                <a:spcPct val="50000"/>
              </a:spcBef>
              <a:buClrTx/>
              <a:buSzTx/>
              <a:buFontTx/>
              <a:buNone/>
            </a:pPr>
            <a:r>
              <a:rPr lang="de-DE" altLang="de-DE" sz="2400" dirty="0">
                <a:latin typeface="Times New Roman" panose="02020603050405020304" pitchFamily="18" charset="0"/>
              </a:rPr>
              <a:t/>
            </a:r>
            <a:br>
              <a:rPr lang="de-DE" altLang="de-DE" sz="2400" dirty="0">
                <a:latin typeface="Times New Roman" panose="02020603050405020304" pitchFamily="18" charset="0"/>
              </a:rPr>
            </a:br>
            <a:r>
              <a:rPr lang="de-DE" altLang="de-DE" sz="2400" dirty="0">
                <a:latin typeface="Times New Roman" panose="02020603050405020304" pitchFamily="18" charset="0"/>
              </a:rPr>
              <a:t>                       Seh- und Hörtest</a:t>
            </a:r>
            <a:br>
              <a:rPr lang="de-DE" altLang="de-DE" sz="2400" dirty="0">
                <a:latin typeface="Times New Roman" panose="02020603050405020304" pitchFamily="18" charset="0"/>
              </a:rPr>
            </a:br>
            <a:r>
              <a:rPr lang="de-DE" altLang="de-DE" sz="2400" dirty="0">
                <a:latin typeface="Times New Roman" panose="02020603050405020304" pitchFamily="18" charset="0"/>
              </a:rPr>
              <a:t>                       Allgemeine Untersuchung</a:t>
            </a:r>
          </a:p>
          <a:p>
            <a:pPr eaLnBrk="1" hangingPunct="1">
              <a:spcBef>
                <a:spcPct val="50000"/>
              </a:spcBef>
              <a:buClrTx/>
              <a:buSzTx/>
              <a:buFontTx/>
              <a:buNone/>
            </a:pPr>
            <a:endParaRPr lang="de-DE" altLang="de-DE" sz="2400" dirty="0">
              <a:latin typeface="Times New Roman" panose="02020603050405020304" pitchFamily="18" charset="0"/>
            </a:endParaRPr>
          </a:p>
          <a:p>
            <a:pPr eaLnBrk="1" hangingPunct="1">
              <a:spcBef>
                <a:spcPct val="50000"/>
              </a:spcBef>
              <a:buClrTx/>
              <a:buSzTx/>
              <a:buFontTx/>
              <a:buNone/>
            </a:pPr>
            <a:r>
              <a:rPr lang="de-DE" altLang="de-DE" sz="2000" dirty="0">
                <a:latin typeface="Times New Roman" panose="02020603050405020304" pitchFamily="18" charset="0"/>
              </a:rPr>
              <a:t>Schulleitung erhält schriftl. Befund 		   Eltern erhalten Kopie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8"/>
                                        </p:tgtEl>
                                        <p:attrNameLst>
                                          <p:attrName>style.visibility</p:attrName>
                                        </p:attrNameLst>
                                      </p:cBhvr>
                                      <p:to>
                                        <p:strVal val="visible"/>
                                      </p:to>
                                    </p:set>
                                    <p:anim calcmode="lin" valueType="num">
                                      <p:cBhvr additive="base">
                                        <p:cTn id="7" dur="500" fill="hold"/>
                                        <p:tgtEl>
                                          <p:spTgt spid="97288"/>
                                        </p:tgtEl>
                                        <p:attrNameLst>
                                          <p:attrName>ppt_x</p:attrName>
                                        </p:attrNameLst>
                                      </p:cBhvr>
                                      <p:tavLst>
                                        <p:tav tm="0">
                                          <p:val>
                                            <p:strVal val="0-#ppt_w/2"/>
                                          </p:val>
                                        </p:tav>
                                        <p:tav tm="100000">
                                          <p:val>
                                            <p:strVal val="#ppt_x"/>
                                          </p:val>
                                        </p:tav>
                                      </p:tavLst>
                                    </p:anim>
                                    <p:anim calcmode="lin" valueType="num">
                                      <p:cBhvr additive="base">
                                        <p:cTn id="8" dur="500" fill="hold"/>
                                        <p:tgtEl>
                                          <p:spTgt spid="972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4" name="Rectangle 4"/>
          <p:cNvSpPr>
            <a:spLocks noGrp="1"/>
          </p:cNvSpPr>
          <p:nvPr>
            <p:ph type="title"/>
          </p:nvPr>
        </p:nvSpPr>
        <p:spPr>
          <a:xfrm>
            <a:off x="323850" y="300038"/>
            <a:ext cx="8534400" cy="896937"/>
          </a:xfrm>
          <a:solidFill>
            <a:srgbClr val="FF9966"/>
          </a:solidFill>
        </p:spPr>
        <p:txBody>
          <a:bodyPr/>
          <a:lstStyle/>
          <a:p>
            <a:pPr eaLnBrk="1" hangingPunct="1"/>
            <a:r>
              <a:rPr lang="de-DE" altLang="de-DE" sz="2800" dirty="0">
                <a:solidFill>
                  <a:schemeClr val="tx1"/>
                </a:solidFill>
              </a:rPr>
              <a:t>Schwerpunkte der Albert-Schweitzer-Grundschule</a:t>
            </a:r>
            <a:br>
              <a:rPr lang="de-DE" altLang="de-DE" sz="2800" dirty="0">
                <a:solidFill>
                  <a:schemeClr val="tx1"/>
                </a:solidFill>
              </a:rPr>
            </a:br>
            <a:r>
              <a:rPr lang="de-DE" altLang="de-DE" sz="2800" dirty="0">
                <a:solidFill>
                  <a:schemeClr val="tx1"/>
                </a:solidFill>
              </a:rPr>
              <a:t>Wofür stehen wir?</a:t>
            </a:r>
          </a:p>
        </p:txBody>
      </p:sp>
      <p:sp>
        <p:nvSpPr>
          <p:cNvPr id="107525" name="Text Box 5"/>
          <p:cNvSpPr txBox="1">
            <a:spLocks noChangeArrowheads="1"/>
          </p:cNvSpPr>
          <p:nvPr/>
        </p:nvSpPr>
        <p:spPr bwMode="auto">
          <a:xfrm>
            <a:off x="1009650" y="1196975"/>
            <a:ext cx="7162800" cy="5478463"/>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 typeface="Wingdings 2" panose="05020102010507070707" pitchFamily="18" charset="2"/>
              <a:buNone/>
              <a:tabLst>
                <a:tab pos="271463" algn="l"/>
              </a:tabLst>
              <a:defRPr/>
            </a:pPr>
            <a:r>
              <a:rPr lang="de-DE" altLang="de-DE" sz="2000" dirty="0">
                <a:latin typeface="+mn-lt"/>
              </a:rPr>
              <a:t>Die Albert-Schweitzer-Schule in Weiß steht neben dem Lernen für:</a:t>
            </a:r>
          </a:p>
          <a:p>
            <a:pPr marL="635000" lvl="1" indent="-177800" eaLnBrk="1" hangingPunct="1">
              <a:spcBef>
                <a:spcPct val="50000"/>
              </a:spcBef>
              <a:buClrTx/>
              <a:buSzTx/>
              <a:buFontTx/>
              <a:buChar char="•"/>
              <a:tabLst>
                <a:tab pos="271463" algn="l"/>
              </a:tabLst>
              <a:defRPr/>
            </a:pPr>
            <a:r>
              <a:rPr lang="de-DE" altLang="de-DE" sz="2000" dirty="0">
                <a:solidFill>
                  <a:schemeClr val="tx1"/>
                </a:solidFill>
                <a:latin typeface="+mn-lt"/>
              </a:rPr>
              <a:t> Gemeinschaft und Zusammenhalt</a:t>
            </a:r>
          </a:p>
          <a:p>
            <a:pPr marL="635000" lvl="1" indent="-177800" eaLnBrk="1" hangingPunct="1">
              <a:spcBef>
                <a:spcPct val="50000"/>
              </a:spcBef>
              <a:buClrTx/>
              <a:buSzTx/>
              <a:buFontTx/>
              <a:buChar char="•"/>
              <a:tabLst>
                <a:tab pos="271463" algn="l"/>
              </a:tabLst>
              <a:defRPr/>
            </a:pPr>
            <a:r>
              <a:rPr lang="de-DE" altLang="de-DE" sz="2000" dirty="0">
                <a:solidFill>
                  <a:schemeClr val="tx1"/>
                </a:solidFill>
                <a:latin typeface="+mn-lt"/>
              </a:rPr>
              <a:t> Förderung der Selbstständigkeit</a:t>
            </a:r>
          </a:p>
          <a:p>
            <a:pPr marL="635000" lvl="1" indent="-177800" eaLnBrk="1" hangingPunct="1">
              <a:spcBef>
                <a:spcPct val="50000"/>
              </a:spcBef>
              <a:buClrTx/>
              <a:buSzTx/>
              <a:buFontTx/>
              <a:buChar char="•"/>
              <a:tabLst>
                <a:tab pos="271463" algn="l"/>
              </a:tabLst>
              <a:defRPr/>
            </a:pPr>
            <a:r>
              <a:rPr lang="de-DE" altLang="de-DE" sz="2000" dirty="0">
                <a:solidFill>
                  <a:schemeClr val="tx1"/>
                </a:solidFill>
                <a:latin typeface="+mn-lt"/>
              </a:rPr>
              <a:t> Demokratieerziehung</a:t>
            </a:r>
          </a:p>
          <a:p>
            <a:pPr eaLnBrk="1" hangingPunct="1">
              <a:spcBef>
                <a:spcPct val="50000"/>
              </a:spcBef>
              <a:buClrTx/>
              <a:buSzTx/>
              <a:buFont typeface="Wingdings 2" panose="05020102010507070707" pitchFamily="18" charset="2"/>
              <a:buNone/>
              <a:tabLst>
                <a:tab pos="271463" algn="l"/>
              </a:tabLst>
              <a:defRPr/>
            </a:pPr>
            <a:r>
              <a:rPr lang="de-DE" altLang="de-DE" sz="2000" dirty="0">
                <a:latin typeface="+mn-lt"/>
              </a:rPr>
              <a:t>Natürlich stehen im Mittelpunkt unserer schulischen Arbeit die Schülerinnen und Schüler unserer Schule.</a:t>
            </a:r>
          </a:p>
          <a:p>
            <a:pPr eaLnBrk="1" hangingPunct="1">
              <a:spcBef>
                <a:spcPct val="50000"/>
              </a:spcBef>
              <a:buClrTx/>
              <a:buSzTx/>
              <a:buFont typeface="Wingdings 2" panose="05020102010507070707" pitchFamily="18" charset="2"/>
              <a:buNone/>
              <a:tabLst>
                <a:tab pos="271463" algn="l"/>
              </a:tabLst>
              <a:defRPr/>
            </a:pPr>
            <a:r>
              <a:rPr lang="de-DE" altLang="de-DE" sz="2000" dirty="0">
                <a:latin typeface="+mn-lt"/>
              </a:rPr>
              <a:t>Grundlage unserer Arbeit sind, wie an allen Schulen, die Richtlinien und Lehrpläne des Landes Nordrhein-Westfalen.</a:t>
            </a:r>
          </a:p>
          <a:p>
            <a:pPr eaLnBrk="1" hangingPunct="1">
              <a:spcBef>
                <a:spcPct val="50000"/>
              </a:spcBef>
              <a:buClrTx/>
              <a:buSzTx/>
              <a:buFont typeface="Wingdings 2" panose="05020102010507070707" pitchFamily="18" charset="2"/>
              <a:buNone/>
              <a:tabLst>
                <a:tab pos="271463" algn="l"/>
              </a:tabLst>
              <a:defRPr/>
            </a:pPr>
            <a:endParaRPr lang="de-DE" altLang="de-DE" sz="2000" dirty="0">
              <a:latin typeface="+mn-lt"/>
            </a:endParaRPr>
          </a:p>
          <a:p>
            <a:pPr eaLnBrk="1" hangingPunct="1">
              <a:spcBef>
                <a:spcPct val="50000"/>
              </a:spcBef>
              <a:buClrTx/>
              <a:buSzTx/>
              <a:buFont typeface="Wingdings 2" panose="05020102010507070707" pitchFamily="18" charset="2"/>
              <a:buNone/>
              <a:tabLst>
                <a:tab pos="271463" algn="l"/>
              </a:tabLst>
              <a:defRPr/>
            </a:pPr>
            <a:endParaRPr lang="de-DE" altLang="de-DE" sz="2000" dirty="0">
              <a:latin typeface="+mn-lt"/>
            </a:endParaRPr>
          </a:p>
          <a:p>
            <a:pPr eaLnBrk="1" hangingPunct="1">
              <a:spcBef>
                <a:spcPct val="50000"/>
              </a:spcBef>
              <a:buClrTx/>
              <a:buSzTx/>
              <a:buFont typeface="Wingdings 2" panose="05020102010507070707" pitchFamily="18" charset="2"/>
              <a:buNone/>
              <a:tabLst>
                <a:tab pos="271463" algn="l"/>
              </a:tabLst>
              <a:defRPr/>
            </a:pPr>
            <a:endParaRPr lang="de-DE" altLang="de-DE" sz="2000" dirty="0">
              <a:latin typeface="+mn-lt"/>
            </a:endParaRPr>
          </a:p>
          <a:p>
            <a:pPr eaLnBrk="1" hangingPunct="1">
              <a:spcBef>
                <a:spcPct val="50000"/>
              </a:spcBef>
              <a:buClrTx/>
              <a:buSzTx/>
              <a:buFont typeface="Wingdings 2" panose="05020102010507070707" pitchFamily="18" charset="2"/>
              <a:buNone/>
              <a:tabLst>
                <a:tab pos="271463" algn="l"/>
              </a:tabLst>
              <a:defRPr/>
            </a:pPr>
            <a:endParaRPr lang="de-DE" altLang="de-DE" sz="2000" dirty="0">
              <a:latin typeface="Times New Roman" panose="02020603050405020304" pitchFamily="18" charset="0"/>
            </a:endParaRPr>
          </a:p>
        </p:txBody>
      </p:sp>
      <p:pic>
        <p:nvPicPr>
          <p:cNvPr id="3584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4868863"/>
            <a:ext cx="2179637"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additive="base">
                                        <p:cTn id="7" dur="500" fill="hold"/>
                                        <p:tgtEl>
                                          <p:spTgt spid="107524"/>
                                        </p:tgtEl>
                                        <p:attrNameLst>
                                          <p:attrName>ppt_x</p:attrName>
                                        </p:attrNameLst>
                                      </p:cBhvr>
                                      <p:tavLst>
                                        <p:tav tm="0">
                                          <p:val>
                                            <p:strVal val="0-#ppt_w/2"/>
                                          </p:val>
                                        </p:tav>
                                        <p:tav tm="100000">
                                          <p:val>
                                            <p:strVal val="#ppt_x"/>
                                          </p:val>
                                        </p:tav>
                                      </p:tavLst>
                                    </p:anim>
                                    <p:anim calcmode="lin" valueType="num">
                                      <p:cBhvr additive="base">
                                        <p:cTn id="8" dur="500" fill="hold"/>
                                        <p:tgtEl>
                                          <p:spTgt spid="1075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7525">
                                            <p:bg/>
                                          </p:spTgt>
                                        </p:tgtEl>
                                        <p:attrNameLst>
                                          <p:attrName>style.visibility</p:attrName>
                                        </p:attrNameLst>
                                      </p:cBhvr>
                                      <p:to>
                                        <p:strVal val="visible"/>
                                      </p:to>
                                    </p:set>
                                    <p:anim calcmode="lin" valueType="num">
                                      <p:cBhvr additive="base">
                                        <p:cTn id="13" dur="500" fill="hold"/>
                                        <p:tgtEl>
                                          <p:spTgt spid="10752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7525">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7525">
                                            <p:txEl>
                                              <p:pRg st="0" end="0"/>
                                            </p:txEl>
                                          </p:spTgt>
                                        </p:tgtEl>
                                        <p:attrNameLst>
                                          <p:attrName>style.visibility</p:attrName>
                                        </p:attrNameLst>
                                      </p:cBhvr>
                                      <p:to>
                                        <p:strVal val="visible"/>
                                      </p:to>
                                    </p:set>
                                    <p:anim calcmode="lin" valueType="num">
                                      <p:cBhvr additive="base">
                                        <p:cTn id="19" dur="500" fill="hold"/>
                                        <p:tgtEl>
                                          <p:spTgt spid="10752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7525">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7525">
                                            <p:txEl>
                                              <p:pRg st="1" end="1"/>
                                            </p:txEl>
                                          </p:spTgt>
                                        </p:tgtEl>
                                        <p:attrNameLst>
                                          <p:attrName>style.visibility</p:attrName>
                                        </p:attrNameLst>
                                      </p:cBhvr>
                                      <p:to>
                                        <p:strVal val="visible"/>
                                      </p:to>
                                    </p:set>
                                    <p:anim calcmode="lin" valueType="num">
                                      <p:cBhvr additive="base">
                                        <p:cTn id="23" dur="500" fill="hold"/>
                                        <p:tgtEl>
                                          <p:spTgt spid="107525">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7525">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7525">
                                            <p:txEl>
                                              <p:pRg st="2" end="2"/>
                                            </p:txEl>
                                          </p:spTgt>
                                        </p:tgtEl>
                                        <p:attrNameLst>
                                          <p:attrName>style.visibility</p:attrName>
                                        </p:attrNameLst>
                                      </p:cBhvr>
                                      <p:to>
                                        <p:strVal val="visible"/>
                                      </p:to>
                                    </p:set>
                                    <p:anim calcmode="lin" valueType="num">
                                      <p:cBhvr additive="base">
                                        <p:cTn id="27" dur="500" fill="hold"/>
                                        <p:tgtEl>
                                          <p:spTgt spid="107525">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7525">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7525">
                                            <p:txEl>
                                              <p:pRg st="3" end="3"/>
                                            </p:txEl>
                                          </p:spTgt>
                                        </p:tgtEl>
                                        <p:attrNameLst>
                                          <p:attrName>style.visibility</p:attrName>
                                        </p:attrNameLst>
                                      </p:cBhvr>
                                      <p:to>
                                        <p:strVal val="visible"/>
                                      </p:to>
                                    </p:set>
                                    <p:anim calcmode="lin" valueType="num">
                                      <p:cBhvr additive="base">
                                        <p:cTn id="31" dur="500" fill="hold"/>
                                        <p:tgtEl>
                                          <p:spTgt spid="10752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75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7525">
                                            <p:txEl>
                                              <p:pRg st="4" end="4"/>
                                            </p:txEl>
                                          </p:spTgt>
                                        </p:tgtEl>
                                        <p:attrNameLst>
                                          <p:attrName>style.visibility</p:attrName>
                                        </p:attrNameLst>
                                      </p:cBhvr>
                                      <p:to>
                                        <p:strVal val="visible"/>
                                      </p:to>
                                    </p:set>
                                    <p:anim calcmode="lin" valueType="num">
                                      <p:cBhvr additive="base">
                                        <p:cTn id="37" dur="500" fill="hold"/>
                                        <p:tgtEl>
                                          <p:spTgt spid="107525">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75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7525">
                                            <p:txEl>
                                              <p:pRg st="5" end="5"/>
                                            </p:txEl>
                                          </p:spTgt>
                                        </p:tgtEl>
                                        <p:attrNameLst>
                                          <p:attrName>style.visibility</p:attrName>
                                        </p:attrNameLst>
                                      </p:cBhvr>
                                      <p:to>
                                        <p:strVal val="visible"/>
                                      </p:to>
                                    </p:set>
                                    <p:anim calcmode="lin" valueType="num">
                                      <p:cBhvr additive="base">
                                        <p:cTn id="43" dur="500" fill="hold"/>
                                        <p:tgtEl>
                                          <p:spTgt spid="107525">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752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autoUpdateAnimBg="0"/>
      <p:bldP spid="107525" grpId="0"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title"/>
          </p:nvPr>
        </p:nvSpPr>
        <p:spPr>
          <a:solidFill>
            <a:srgbClr val="FF9966"/>
          </a:solidFill>
        </p:spPr>
        <p:txBody>
          <a:bodyPr/>
          <a:lstStyle/>
          <a:p>
            <a:pPr eaLnBrk="1" hangingPunct="1"/>
            <a:r>
              <a:rPr lang="de-DE" altLang="de-DE" sz="3200" dirty="0">
                <a:solidFill>
                  <a:schemeClr val="tx1"/>
                </a:solidFill>
              </a:rPr>
              <a:t>Schwerpunkte der Schule</a:t>
            </a:r>
          </a:p>
        </p:txBody>
      </p:sp>
      <p:sp>
        <p:nvSpPr>
          <p:cNvPr id="6" name="Text Box 5"/>
          <p:cNvSpPr txBox="1">
            <a:spLocks noChangeArrowheads="1"/>
          </p:cNvSpPr>
          <p:nvPr/>
        </p:nvSpPr>
        <p:spPr bwMode="auto">
          <a:xfrm>
            <a:off x="827088" y="987425"/>
            <a:ext cx="7523162" cy="5478463"/>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4863" indent="-3556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2000" dirty="0">
                <a:solidFill>
                  <a:schemeClr val="tx1"/>
                </a:solidFill>
                <a:latin typeface="+mn-lt"/>
              </a:rPr>
              <a:t>Wir verstehen Lernen als ganzheitlichen Ansatz, dazu gehört die Einbeziehung der Lebenswelt der Kinder, der Besuch außerschulischer Lernorte </a:t>
            </a:r>
            <a:r>
              <a:rPr lang="de-DE" altLang="de-DE" sz="2000" dirty="0">
                <a:solidFill>
                  <a:schemeClr val="tx1"/>
                </a:solidFill>
              </a:rPr>
              <a:t>sowie projektorientiertes Arbeiten</a:t>
            </a:r>
            <a:r>
              <a:rPr lang="de-DE" altLang="de-DE" sz="2000" dirty="0">
                <a:solidFill>
                  <a:schemeClr val="tx1"/>
                </a:solidFill>
                <a:latin typeface="+mn-lt"/>
              </a:rPr>
              <a:t>.</a:t>
            </a:r>
          </a:p>
          <a:p>
            <a:pPr lvl="1" eaLnBrk="1" hangingPunct="1">
              <a:spcBef>
                <a:spcPct val="50000"/>
              </a:spcBef>
              <a:buClrTx/>
              <a:buSzTx/>
              <a:buFontTx/>
              <a:buChar char="•"/>
              <a:defRPr/>
            </a:pPr>
            <a:r>
              <a:rPr lang="de-DE" altLang="de-DE" sz="2000" dirty="0">
                <a:solidFill>
                  <a:schemeClr val="tx1"/>
                </a:solidFill>
              </a:rPr>
              <a:t>Jedes Kind wird gemäß seines Lernstandes gefördert und gefordert.</a:t>
            </a:r>
            <a:endParaRPr lang="de-DE" altLang="de-DE" sz="2000" dirty="0">
              <a:solidFill>
                <a:schemeClr val="tx1"/>
              </a:solidFill>
              <a:latin typeface="+mn-lt"/>
            </a:endParaRPr>
          </a:p>
          <a:p>
            <a:pPr lvl="1" eaLnBrk="1" hangingPunct="1">
              <a:spcBef>
                <a:spcPct val="50000"/>
              </a:spcBef>
              <a:buClrTx/>
              <a:buSzTx/>
              <a:buFontTx/>
              <a:buChar char="•"/>
              <a:defRPr/>
            </a:pPr>
            <a:r>
              <a:rPr lang="de-DE" altLang="de-DE" sz="2000" dirty="0">
                <a:solidFill>
                  <a:schemeClr val="tx1"/>
                </a:solidFill>
                <a:latin typeface="+mn-lt"/>
              </a:rPr>
              <a:t>Gemeinschaft wird gelebt und spiegelt sich in den Feiern wie Sankt Martin, Adventssingen, Weihnachten und Karneval ebenso wider, wie bei den regelmäßigen Schulfesten, den Auftritten des Schulchors und der Teilnahme der Schulmannschaften an Wettbewerben.</a:t>
            </a:r>
          </a:p>
          <a:p>
            <a:pPr lvl="1" eaLnBrk="1" hangingPunct="1">
              <a:spcBef>
                <a:spcPct val="50000"/>
              </a:spcBef>
              <a:buClrTx/>
              <a:buSzTx/>
              <a:buFontTx/>
              <a:buChar char="•"/>
              <a:defRPr/>
            </a:pPr>
            <a:r>
              <a:rPr lang="de-DE" altLang="de-DE" sz="2000" dirty="0">
                <a:solidFill>
                  <a:schemeClr val="tx1"/>
                </a:solidFill>
                <a:latin typeface="+mn-lt"/>
              </a:rPr>
              <a:t>Das demokratische Lernen beinhaltet u. a. die Konferenz der Klassensprecher/innen und das Streitschlichter- programm. Als erste Grundschule Kölns wurden wir als „Schule ohne Rassismus, Schule mit Courage“ ausgezeichnet.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build="p"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title"/>
          </p:nvPr>
        </p:nvSpPr>
        <p:spPr>
          <a:solidFill>
            <a:srgbClr val="FF9966"/>
          </a:solidFill>
        </p:spPr>
        <p:txBody>
          <a:bodyPr/>
          <a:lstStyle/>
          <a:p>
            <a:pPr eaLnBrk="1" hangingPunct="1"/>
            <a:r>
              <a:rPr lang="de-DE" altLang="de-DE" sz="3200" dirty="0">
                <a:solidFill>
                  <a:schemeClr val="tx1"/>
                </a:solidFill>
              </a:rPr>
              <a:t>Unterrichtliche Schwerpunkte der Schule</a:t>
            </a:r>
          </a:p>
        </p:txBody>
      </p:sp>
      <p:sp>
        <p:nvSpPr>
          <p:cNvPr id="6" name="Text Box 5"/>
          <p:cNvSpPr txBox="1">
            <a:spLocks noChangeArrowheads="1"/>
          </p:cNvSpPr>
          <p:nvPr/>
        </p:nvSpPr>
        <p:spPr bwMode="auto">
          <a:xfrm>
            <a:off x="395288" y="987425"/>
            <a:ext cx="8353425" cy="5540375"/>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4863" indent="-3556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2000" dirty="0">
                <a:solidFill>
                  <a:schemeClr val="tx1"/>
                </a:solidFill>
                <a:latin typeface="+mn-lt"/>
              </a:rPr>
              <a:t>Die Fächer</a:t>
            </a:r>
            <a:r>
              <a:rPr lang="de-DE" altLang="de-DE" sz="2000" dirty="0">
                <a:solidFill>
                  <a:schemeClr val="tx1"/>
                </a:solidFill>
              </a:rPr>
              <a:t> in der Schule sind:</a:t>
            </a:r>
          </a:p>
          <a:p>
            <a:pPr lvl="2" eaLnBrk="1" hangingPunct="1">
              <a:spcBef>
                <a:spcPct val="50000"/>
              </a:spcBef>
              <a:buClrTx/>
              <a:buSzTx/>
              <a:buFontTx/>
              <a:buChar char="•"/>
              <a:defRPr/>
            </a:pPr>
            <a:r>
              <a:rPr lang="de-DE" altLang="de-DE" dirty="0"/>
              <a:t>Deutsch</a:t>
            </a:r>
          </a:p>
          <a:p>
            <a:pPr lvl="2" eaLnBrk="1" hangingPunct="1">
              <a:spcBef>
                <a:spcPct val="50000"/>
              </a:spcBef>
              <a:buClrTx/>
              <a:buSzTx/>
              <a:buFontTx/>
              <a:buChar char="•"/>
              <a:defRPr/>
            </a:pPr>
            <a:r>
              <a:rPr lang="de-DE" altLang="de-DE" dirty="0"/>
              <a:t>Mathematik</a:t>
            </a:r>
          </a:p>
          <a:p>
            <a:pPr lvl="2" eaLnBrk="1" hangingPunct="1">
              <a:spcBef>
                <a:spcPct val="50000"/>
              </a:spcBef>
              <a:buClrTx/>
              <a:buSzTx/>
              <a:buFontTx/>
              <a:buChar char="•"/>
              <a:defRPr/>
            </a:pPr>
            <a:r>
              <a:rPr lang="de-DE" altLang="de-DE" dirty="0"/>
              <a:t>Englisch (ab dem 3.Schuljahr)</a:t>
            </a:r>
          </a:p>
          <a:p>
            <a:pPr lvl="2" eaLnBrk="1" hangingPunct="1">
              <a:spcBef>
                <a:spcPct val="50000"/>
              </a:spcBef>
              <a:buClrTx/>
              <a:buSzTx/>
              <a:buFontTx/>
              <a:buChar char="•"/>
              <a:defRPr/>
            </a:pPr>
            <a:r>
              <a:rPr lang="de-DE" altLang="de-DE" dirty="0"/>
              <a:t>Sachunterricht</a:t>
            </a:r>
          </a:p>
          <a:p>
            <a:pPr lvl="2" eaLnBrk="1" hangingPunct="1">
              <a:spcBef>
                <a:spcPct val="50000"/>
              </a:spcBef>
              <a:buClrTx/>
              <a:buSzTx/>
              <a:buFontTx/>
              <a:buChar char="•"/>
              <a:defRPr/>
            </a:pPr>
            <a:r>
              <a:rPr lang="de-DE" altLang="de-DE" dirty="0"/>
              <a:t>Sport</a:t>
            </a:r>
          </a:p>
          <a:p>
            <a:pPr lvl="2" eaLnBrk="1" hangingPunct="1">
              <a:spcBef>
                <a:spcPct val="50000"/>
              </a:spcBef>
              <a:buClrTx/>
              <a:buSzTx/>
              <a:buFontTx/>
              <a:buChar char="•"/>
              <a:defRPr/>
            </a:pPr>
            <a:r>
              <a:rPr lang="de-DE" altLang="de-DE" dirty="0"/>
              <a:t>Kunst</a:t>
            </a:r>
          </a:p>
          <a:p>
            <a:pPr lvl="2" eaLnBrk="1" hangingPunct="1">
              <a:spcBef>
                <a:spcPct val="50000"/>
              </a:spcBef>
              <a:buClrTx/>
              <a:buSzTx/>
              <a:buFontTx/>
              <a:buChar char="•"/>
              <a:defRPr/>
            </a:pPr>
            <a:r>
              <a:rPr lang="de-DE" altLang="de-DE" dirty="0"/>
              <a:t>Musik</a:t>
            </a:r>
          </a:p>
          <a:p>
            <a:pPr lvl="2" eaLnBrk="1" hangingPunct="1">
              <a:spcBef>
                <a:spcPct val="50000"/>
              </a:spcBef>
              <a:buClrTx/>
              <a:buSzTx/>
              <a:buFontTx/>
              <a:buChar char="•"/>
              <a:defRPr/>
            </a:pPr>
            <a:r>
              <a:rPr lang="de-DE" altLang="de-DE" dirty="0"/>
              <a:t>Katholische und Evangelische Religionslehre</a:t>
            </a:r>
          </a:p>
          <a:p>
            <a:pPr marL="449263" lvl="2" indent="0" eaLnBrk="1" hangingPunct="1">
              <a:spcBef>
                <a:spcPct val="50000"/>
              </a:spcBef>
              <a:buClrTx/>
              <a:buSzTx/>
              <a:buFont typeface="Wingdings 2" panose="05020102010507070707" pitchFamily="18" charset="2"/>
              <a:buNone/>
              <a:tabLst>
                <a:tab pos="449263" algn="l"/>
              </a:tabLst>
              <a:defRPr/>
            </a:pPr>
            <a:r>
              <a:rPr lang="de-DE" altLang="de-DE" dirty="0"/>
              <a:t>Der Unterricht dient der Vermittlung von Wissen und dem Aufbau und der Entwicklung grundlegender Kompetenzen. Dabei ist der Unterricht fächerübergreifend ausgerichtet und zeichnet sich durch Methodenvielfalt aus.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 calcmode="lin" valueType="num">
                                      <p:cBhvr additive="base">
                                        <p:cTn id="41"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calcmode="lin" valueType="num">
                                      <p:cBhvr additive="base">
                                        <p:cTn id="45"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6">
                                            <p:txEl>
                                              <p:pRg st="7" end="7"/>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6">
                                            <p:txEl>
                                              <p:pRg st="9" end="9"/>
                                            </p:txEl>
                                          </p:spTgt>
                                        </p:tgtEl>
                                        <p:attrNameLst>
                                          <p:attrName>style.visibility</p:attrName>
                                        </p:attrNameLst>
                                      </p:cBhvr>
                                      <p:to>
                                        <p:strVal val="visible"/>
                                      </p:to>
                                    </p:set>
                                    <p:anim calcmode="lin" valueType="num">
                                      <p:cBhvr additive="base">
                                        <p:cTn id="53"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build="p"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p:cNvSpPr>
          <p:nvPr>
            <p:ph type="title"/>
          </p:nvPr>
        </p:nvSpPr>
        <p:spPr>
          <a:xfrm>
            <a:off x="684213" y="260350"/>
            <a:ext cx="7848600" cy="504825"/>
          </a:xfrm>
          <a:solidFill>
            <a:srgbClr val="FF9966"/>
          </a:solidFill>
        </p:spPr>
        <p:txBody>
          <a:bodyPr/>
          <a:lstStyle/>
          <a:p>
            <a:pPr eaLnBrk="1" hangingPunct="1"/>
            <a:r>
              <a:rPr lang="de-DE" altLang="de-DE" sz="2800" dirty="0">
                <a:solidFill>
                  <a:schemeClr val="tx1"/>
                </a:solidFill>
              </a:rPr>
              <a:t>Unterrichtliche Schwerpunkte (Forts.)</a:t>
            </a:r>
          </a:p>
        </p:txBody>
      </p:sp>
      <p:sp>
        <p:nvSpPr>
          <p:cNvPr id="5" name="Text Box 5"/>
          <p:cNvSpPr txBox="1">
            <a:spLocks noChangeArrowheads="1"/>
          </p:cNvSpPr>
          <p:nvPr/>
        </p:nvSpPr>
        <p:spPr bwMode="auto">
          <a:xfrm>
            <a:off x="971550" y="765175"/>
            <a:ext cx="7397750" cy="5816600"/>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274638" lvl="1" indent="0" eaLnBrk="1" hangingPunct="1">
              <a:spcBef>
                <a:spcPct val="50000"/>
              </a:spcBef>
              <a:buClrTx/>
              <a:buSzTx/>
              <a:buFont typeface="Wingdings" panose="05000000000000000000" pitchFamily="2" charset="2"/>
              <a:buNone/>
              <a:defRPr/>
            </a:pPr>
            <a:r>
              <a:rPr lang="de-DE" altLang="de-DE" sz="2000" dirty="0">
                <a:solidFill>
                  <a:schemeClr val="tx1"/>
                </a:solidFill>
                <a:latin typeface="+mn-lt"/>
              </a:rPr>
              <a:t>Der Auf- und Ausbau einer Lese- und Schreibkultur ist uns wichtig:</a:t>
            </a:r>
          </a:p>
          <a:p>
            <a:pPr lvl="2" eaLnBrk="1" hangingPunct="1">
              <a:spcBef>
                <a:spcPct val="50000"/>
              </a:spcBef>
              <a:buClrTx/>
              <a:buSzTx/>
              <a:buFontTx/>
              <a:buChar char="•"/>
              <a:defRPr/>
            </a:pPr>
            <a:r>
              <a:rPr lang="de-DE" altLang="de-DE" sz="1800" b="1" dirty="0">
                <a:latin typeface="+mn-lt"/>
              </a:rPr>
              <a:t>Leseförderung:</a:t>
            </a:r>
            <a:r>
              <a:rPr lang="de-DE" altLang="de-DE" sz="1800" dirty="0">
                <a:latin typeface="+mn-lt"/>
              </a:rPr>
              <a:t> Neben der Vermittlung der individuellen Lesefertigkeit und Lesefähigkeit - im ersten Schuljahr mit der Anlauttabelle - , gilt es auch den Lesegenuss zu fördern. Im Unterricht werden Ganzschriften gelesen und Lesetagebücher geführt. Die Schule nutzt ihr eigenes Lesezimmer mit jeder Klasse, die Stadtbücherei wird besucht und auch das Vorlesen kommt nicht zu kurz. </a:t>
            </a:r>
          </a:p>
          <a:p>
            <a:pPr lvl="2" eaLnBrk="1" hangingPunct="1">
              <a:spcBef>
                <a:spcPct val="50000"/>
              </a:spcBef>
              <a:buClrTx/>
              <a:buSzTx/>
              <a:buFontTx/>
              <a:buChar char="•"/>
              <a:defRPr/>
            </a:pPr>
            <a:r>
              <a:rPr lang="de-DE" altLang="de-DE" sz="1800" b="1" dirty="0">
                <a:latin typeface="+mn-lt"/>
              </a:rPr>
              <a:t>Schreibförderung: </a:t>
            </a:r>
            <a:r>
              <a:rPr lang="de-DE" altLang="de-DE" sz="1800" dirty="0">
                <a:latin typeface="+mn-lt"/>
              </a:rPr>
              <a:t>Wir nutzen die Anlauttabelle und das freie und das angeleitete Schreiben verschiedenster Textsorten von Anfang an. Dabei werden die Phänomene der deutschen Rechtschreibung und die Rechtschreibregeln sukzessive aufgebaut und erweitert: zunächst die lautorientierte Strategie, dann die wortorientierten Strategien. Parallel werden Merk- und Lernwörter vermittelt, deren Schreibweise von Anfang an orthografisch korrekt geübt wird. Damit haben die Kinder am Ende der Klasse 4 einen gesicherten Grundwortschatz gelernt.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5" grpId="0" build="p"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p:cNvSpPr>
          <p:nvPr>
            <p:ph type="title"/>
          </p:nvPr>
        </p:nvSpPr>
        <p:spPr>
          <a:xfrm>
            <a:off x="684213" y="260350"/>
            <a:ext cx="8208962" cy="792163"/>
          </a:xfrm>
          <a:solidFill>
            <a:srgbClr val="FF9966"/>
          </a:solidFill>
        </p:spPr>
        <p:txBody>
          <a:bodyPr/>
          <a:lstStyle/>
          <a:p>
            <a:pPr eaLnBrk="1" hangingPunct="1"/>
            <a:r>
              <a:rPr lang="de-DE" altLang="de-DE" sz="2800" dirty="0">
                <a:solidFill>
                  <a:schemeClr val="tx1"/>
                </a:solidFill>
              </a:rPr>
              <a:t>Unterrichtliche Schwerpunkte (Forts.)</a:t>
            </a:r>
          </a:p>
        </p:txBody>
      </p:sp>
      <p:sp>
        <p:nvSpPr>
          <p:cNvPr id="5" name="Text Box 5"/>
          <p:cNvSpPr txBox="1">
            <a:spLocks noChangeArrowheads="1"/>
          </p:cNvSpPr>
          <p:nvPr/>
        </p:nvSpPr>
        <p:spPr bwMode="auto">
          <a:xfrm>
            <a:off x="1187450" y="1052513"/>
            <a:ext cx="7397750" cy="48625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2000" dirty="0">
                <a:solidFill>
                  <a:schemeClr val="tx1"/>
                </a:solidFill>
                <a:latin typeface="+mn-lt"/>
              </a:rPr>
              <a:t>Die Wochenplanarbeit ist in allen Klassen eingeführt.</a:t>
            </a:r>
          </a:p>
          <a:p>
            <a:pPr lvl="1" eaLnBrk="1" hangingPunct="1">
              <a:spcBef>
                <a:spcPct val="50000"/>
              </a:spcBef>
              <a:buClrTx/>
              <a:buSzTx/>
              <a:buFontTx/>
              <a:buChar char="•"/>
              <a:defRPr/>
            </a:pPr>
            <a:r>
              <a:rPr lang="de-DE" altLang="de-DE" sz="2000" dirty="0">
                <a:solidFill>
                  <a:schemeClr val="tx1"/>
                </a:solidFill>
                <a:latin typeface="+mn-lt"/>
              </a:rPr>
              <a:t>Die Medienerziehung ist Bestandteil des Unterrichts.</a:t>
            </a:r>
            <a:br>
              <a:rPr lang="de-DE" altLang="de-DE" sz="2000" dirty="0">
                <a:solidFill>
                  <a:schemeClr val="tx1"/>
                </a:solidFill>
                <a:latin typeface="+mn-lt"/>
              </a:rPr>
            </a:br>
            <a:r>
              <a:rPr lang="de-DE" altLang="de-DE" sz="2000" dirty="0">
                <a:solidFill>
                  <a:schemeClr val="tx1"/>
                </a:solidFill>
                <a:latin typeface="+mn-lt"/>
              </a:rPr>
              <a:t>Der Computer bzw. das Tablet dient als Werkzeug zum Schreiben von Texten, zur Nutzung von Lernprogrammen und der Informationssuche. Der Internetauftritt der Schule wird von den Schülerinnen und Schülern mitgestaltet. Dabei  ist der kritische Umgang mit den digitalen Medien ein wichtiger Baustein. Der Medienpass NRW und der Medienkompetenzrahmen sind Bestandteile des Unterrichts.</a:t>
            </a:r>
          </a:p>
          <a:p>
            <a:pPr lvl="1" eaLnBrk="1" hangingPunct="1">
              <a:spcBef>
                <a:spcPct val="50000"/>
              </a:spcBef>
              <a:buClrTx/>
              <a:buSzTx/>
              <a:buFontTx/>
              <a:buChar char="•"/>
              <a:defRPr/>
            </a:pPr>
            <a:r>
              <a:rPr lang="de-DE" altLang="de-DE" sz="2000" dirty="0">
                <a:solidFill>
                  <a:schemeClr val="tx1"/>
                </a:solidFill>
                <a:latin typeface="+mn-lt"/>
              </a:rPr>
              <a:t>Wir legen Wert auf die  Gesundheitserziehung und achten darauf, dass wir eine „bewegte Schule“ sind und bleiben.</a:t>
            </a:r>
          </a:p>
          <a:p>
            <a:pPr lvl="1" eaLnBrk="1" hangingPunct="1">
              <a:spcBef>
                <a:spcPct val="50000"/>
              </a:spcBef>
              <a:buClrTx/>
              <a:buSzTx/>
              <a:buFontTx/>
              <a:buChar char="•"/>
              <a:defRPr/>
            </a:pPr>
            <a:r>
              <a:rPr lang="de-DE" altLang="de-DE" sz="2000" dirty="0">
                <a:solidFill>
                  <a:schemeClr val="tx1"/>
                </a:solidFill>
              </a:rPr>
              <a:t>Der Unterrichtsbeginn ist offen. Alle Kinder kommen zwischen 8.00 Uhr und 8.15 Uhr in die Schule.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5" grpId="0" build="p"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p:cNvSpPr>
          <p:nvPr>
            <p:ph type="title"/>
          </p:nvPr>
        </p:nvSpPr>
        <p:spPr>
          <a:xfrm>
            <a:off x="684213" y="260350"/>
            <a:ext cx="8208962" cy="792163"/>
          </a:xfrm>
          <a:solidFill>
            <a:srgbClr val="FF9966"/>
          </a:solidFill>
        </p:spPr>
        <p:txBody>
          <a:bodyPr/>
          <a:lstStyle/>
          <a:p>
            <a:pPr eaLnBrk="1" hangingPunct="1"/>
            <a:r>
              <a:rPr lang="de-DE" altLang="de-DE" sz="2800" dirty="0">
                <a:solidFill>
                  <a:schemeClr val="tx1"/>
                </a:solidFill>
              </a:rPr>
              <a:t>Unterrichtliche Schwerpunkte (Forts.)</a:t>
            </a:r>
          </a:p>
        </p:txBody>
      </p:sp>
      <p:sp>
        <p:nvSpPr>
          <p:cNvPr id="5" name="Text Box 5"/>
          <p:cNvSpPr txBox="1">
            <a:spLocks noChangeArrowheads="1"/>
          </p:cNvSpPr>
          <p:nvPr/>
        </p:nvSpPr>
        <p:spPr bwMode="auto">
          <a:xfrm>
            <a:off x="1187450" y="1042988"/>
            <a:ext cx="7200974" cy="5770811"/>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1800" dirty="0">
                <a:solidFill>
                  <a:schemeClr val="tx1"/>
                </a:solidFill>
                <a:latin typeface="+mn-lt"/>
              </a:rPr>
              <a:t>JeKits (Jedem Kind Instrumente, tanzen, singen): Mit dem Kooperationspartner Rheinische Musikschule fördern wir in allen Jahrgangsstufen die musikalische Ausbildung zusätzlich. </a:t>
            </a:r>
          </a:p>
          <a:p>
            <a:pPr marL="274638" lvl="1" indent="0" eaLnBrk="1" hangingPunct="1">
              <a:spcBef>
                <a:spcPct val="50000"/>
              </a:spcBef>
              <a:buClrTx/>
              <a:buSzTx/>
              <a:buFont typeface="Wingdings" panose="05000000000000000000" pitchFamily="2" charset="2"/>
              <a:buNone/>
              <a:defRPr/>
            </a:pPr>
            <a:endParaRPr lang="de-DE" altLang="de-DE" sz="1800" dirty="0">
              <a:solidFill>
                <a:schemeClr val="tx1"/>
              </a:solidFill>
              <a:latin typeface="+mn-lt"/>
            </a:endParaRPr>
          </a:p>
          <a:p>
            <a:pPr lvl="1" eaLnBrk="1" hangingPunct="1">
              <a:spcBef>
                <a:spcPct val="50000"/>
              </a:spcBef>
              <a:buClrTx/>
              <a:buSzTx/>
              <a:buFontTx/>
              <a:buChar char="•"/>
              <a:defRPr/>
            </a:pPr>
            <a:endParaRPr lang="de-DE" altLang="de-DE" sz="1800" dirty="0">
              <a:solidFill>
                <a:schemeClr val="tx1"/>
              </a:solidFill>
              <a:latin typeface="+mn-lt"/>
            </a:endParaRPr>
          </a:p>
          <a:p>
            <a:pPr lvl="1" eaLnBrk="1" hangingPunct="1">
              <a:spcBef>
                <a:spcPct val="50000"/>
              </a:spcBef>
              <a:buClrTx/>
              <a:buSzTx/>
              <a:buFontTx/>
              <a:buChar char="•"/>
              <a:defRPr/>
            </a:pPr>
            <a:r>
              <a:rPr lang="de-DE" altLang="de-DE" sz="1800" dirty="0">
                <a:solidFill>
                  <a:schemeClr val="tx1"/>
                </a:solidFill>
                <a:latin typeface="+mn-lt"/>
              </a:rPr>
              <a:t>Seit diesem Schuljahr ist die „</a:t>
            </a:r>
            <a:r>
              <a:rPr lang="de-DE" altLang="de-DE" sz="1800" dirty="0" err="1">
                <a:solidFill>
                  <a:schemeClr val="tx1"/>
                </a:solidFill>
                <a:latin typeface="+mn-lt"/>
              </a:rPr>
              <a:t>SingPause</a:t>
            </a:r>
            <a:r>
              <a:rPr lang="de-DE" altLang="de-DE" sz="1800" dirty="0">
                <a:solidFill>
                  <a:schemeClr val="tx1"/>
                </a:solidFill>
                <a:latin typeface="+mn-lt"/>
              </a:rPr>
              <a:t>“ Teil des </a:t>
            </a:r>
            <a:r>
              <a:rPr lang="de-DE" altLang="de-DE" sz="1800" dirty="0" err="1">
                <a:solidFill>
                  <a:schemeClr val="tx1"/>
                </a:solidFill>
                <a:latin typeface="+mn-lt"/>
              </a:rPr>
              <a:t>Schulllebens</a:t>
            </a:r>
            <a:r>
              <a:rPr lang="de-DE" altLang="de-DE" sz="1800" dirty="0">
                <a:solidFill>
                  <a:schemeClr val="tx1"/>
                </a:solidFill>
                <a:latin typeface="+mn-lt"/>
              </a:rPr>
              <a:t>. In jeder Klasse kommt zweimal die Woche ein ausgebildeter Sänger und Musikpädagoge, der mit den Kindern nach der Ward-Methode singt.</a:t>
            </a:r>
          </a:p>
          <a:p>
            <a:pPr lvl="1" eaLnBrk="1" hangingPunct="1">
              <a:spcBef>
                <a:spcPct val="50000"/>
              </a:spcBef>
              <a:buClrTx/>
              <a:buSzTx/>
              <a:buFontTx/>
              <a:buChar char="•"/>
              <a:defRPr/>
            </a:pPr>
            <a:r>
              <a:rPr lang="de-DE" altLang="de-DE" sz="1800" dirty="0">
                <a:solidFill>
                  <a:schemeClr val="tx1"/>
                </a:solidFill>
                <a:latin typeface="+mn-lt"/>
              </a:rPr>
              <a:t>Die Schule nimmt seit vielen Jahren am Programm „Gewaltfrei Lernen“ teil. Dadurch werden alle in die Lage versetzt, Konflikte selbstständiger zu lösen. Alle Kinder und Lehrer werden hierfür jedes Jahr geschult.</a:t>
            </a:r>
          </a:p>
          <a:p>
            <a:pPr lvl="1" eaLnBrk="1" hangingPunct="1">
              <a:spcBef>
                <a:spcPct val="50000"/>
              </a:spcBef>
              <a:buClrTx/>
              <a:buSzTx/>
              <a:buFontTx/>
              <a:buChar char="•"/>
              <a:defRPr/>
            </a:pPr>
            <a:endParaRPr lang="de-DE" altLang="de-DE" sz="1800" dirty="0">
              <a:solidFill>
                <a:schemeClr val="tx1"/>
              </a:solidFill>
              <a:latin typeface="+mn-lt"/>
            </a:endParaRPr>
          </a:p>
          <a:p>
            <a:pPr lvl="1" eaLnBrk="1" hangingPunct="1">
              <a:spcBef>
                <a:spcPct val="50000"/>
              </a:spcBef>
              <a:buClrTx/>
              <a:buSzTx/>
              <a:buFontTx/>
              <a:buChar char="•"/>
              <a:defRPr/>
            </a:pPr>
            <a:endParaRPr lang="de-DE" altLang="de-DE" sz="1800" dirty="0">
              <a:solidFill>
                <a:schemeClr val="tx1"/>
              </a:solidFill>
              <a:latin typeface="+mn-lt"/>
            </a:endParaRPr>
          </a:p>
          <a:p>
            <a:pPr lvl="1" eaLnBrk="1" hangingPunct="1">
              <a:spcBef>
                <a:spcPct val="50000"/>
              </a:spcBef>
              <a:buClrTx/>
              <a:buSzTx/>
              <a:buFontTx/>
              <a:buChar char="•"/>
              <a:defRPr/>
            </a:pPr>
            <a:r>
              <a:rPr lang="de-DE" altLang="de-DE" sz="1800" dirty="0">
                <a:solidFill>
                  <a:schemeClr val="tx1"/>
                </a:solidFill>
                <a:latin typeface="+mn-lt"/>
              </a:rPr>
              <a:t>Der Schulchor probt derzeit mittwochs und es wird voraussichtlich wieder eine Musicalaufführung geben.</a:t>
            </a:r>
          </a:p>
        </p:txBody>
      </p:sp>
      <p:pic>
        <p:nvPicPr>
          <p:cNvPr id="40964" name="Grafi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2862" y="5085184"/>
            <a:ext cx="19224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Grafik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4489" y="1916832"/>
            <a:ext cx="1281608" cy="96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5" grpId="0" build="p"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5"/>
          <p:cNvSpPr>
            <a:spLocks noGrp="1" noChangeArrowheads="1"/>
          </p:cNvSpPr>
          <p:nvPr>
            <p:ph type="title"/>
          </p:nvPr>
        </p:nvSpPr>
        <p:spPr>
          <a:xfrm>
            <a:off x="1028700" y="260350"/>
            <a:ext cx="7620000" cy="582613"/>
          </a:xfrm>
          <a:solidFill>
            <a:srgbClr val="FF9966"/>
          </a:solidFill>
        </p:spPr>
        <p:txBody>
          <a:bodyPr>
            <a:normAutofit fontScale="90000"/>
          </a:bodyPr>
          <a:lstStyle/>
          <a:p>
            <a:pPr eaLnBrk="1" fontAlgn="auto" hangingPunct="1">
              <a:spcAft>
                <a:spcPts val="0"/>
              </a:spcAft>
              <a:defRPr/>
            </a:pPr>
            <a:r>
              <a:rPr lang="de-DE" altLang="de-DE" sz="4000" dirty="0">
                <a:solidFill>
                  <a:schemeClr val="tx1"/>
                </a:solidFill>
              </a:rPr>
              <a:t>Ihre Ansprechpartner</a:t>
            </a:r>
          </a:p>
        </p:txBody>
      </p:sp>
      <p:sp>
        <p:nvSpPr>
          <p:cNvPr id="17411" name="Text Box 3"/>
          <p:cNvSpPr txBox="1">
            <a:spLocks noChangeArrowheads="1"/>
          </p:cNvSpPr>
          <p:nvPr/>
        </p:nvSpPr>
        <p:spPr bwMode="auto">
          <a:xfrm>
            <a:off x="1295400" y="6858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3200" dirty="0">
              <a:latin typeface="Times New Roman" panose="02020603050405020304" pitchFamily="18" charset="0"/>
            </a:endParaRPr>
          </a:p>
        </p:txBody>
      </p:sp>
      <p:sp>
        <p:nvSpPr>
          <p:cNvPr id="17412" name="Text Box 6"/>
          <p:cNvSpPr txBox="1">
            <a:spLocks noChangeArrowheads="1"/>
          </p:cNvSpPr>
          <p:nvPr/>
        </p:nvSpPr>
        <p:spPr bwMode="auto">
          <a:xfrm>
            <a:off x="1676400" y="19812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sp>
        <p:nvSpPr>
          <p:cNvPr id="17413" name="Text Box 8"/>
          <p:cNvSpPr txBox="1">
            <a:spLocks noChangeArrowheads="1"/>
          </p:cNvSpPr>
          <p:nvPr/>
        </p:nvSpPr>
        <p:spPr bwMode="auto">
          <a:xfrm>
            <a:off x="1905000" y="2133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sp>
        <p:nvSpPr>
          <p:cNvPr id="51209" name="Rechteck 1"/>
          <p:cNvSpPr>
            <a:spLocks noChangeArrowheads="1"/>
          </p:cNvSpPr>
          <p:nvPr/>
        </p:nvSpPr>
        <p:spPr bwMode="auto">
          <a:xfrm>
            <a:off x="1028700" y="1844675"/>
            <a:ext cx="73596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de-DE" altLang="de-DE" sz="2800" dirty="0">
                <a:latin typeface="+mn-lt"/>
              </a:rPr>
              <a:t>Schulleiter: Ralf Hoffmeister</a:t>
            </a:r>
          </a:p>
          <a:p>
            <a:pPr>
              <a:defRPr/>
            </a:pPr>
            <a:endParaRPr lang="de-DE" altLang="de-DE" sz="2800" dirty="0">
              <a:latin typeface="+mn-lt"/>
            </a:endParaRPr>
          </a:p>
          <a:p>
            <a:pPr>
              <a:defRPr/>
            </a:pPr>
            <a:r>
              <a:rPr lang="de-DE" altLang="de-DE" sz="2800" dirty="0">
                <a:latin typeface="+mn-lt"/>
              </a:rPr>
              <a:t>stellv. Schulleiterin: Eva-Maria Pätzold</a:t>
            </a:r>
          </a:p>
          <a:p>
            <a:pPr>
              <a:defRPr/>
            </a:pPr>
            <a:endParaRPr lang="de-DE" altLang="de-DE" sz="2800" dirty="0">
              <a:latin typeface="+mn-lt"/>
            </a:endParaRPr>
          </a:p>
          <a:p>
            <a:pPr>
              <a:defRPr/>
            </a:pPr>
            <a:r>
              <a:rPr lang="de-DE" altLang="de-DE" sz="2800" dirty="0">
                <a:latin typeface="+mn-lt"/>
              </a:rPr>
              <a:t>Sekretärin: Simone Voegels</a:t>
            </a:r>
          </a:p>
          <a:p>
            <a:pPr>
              <a:defRPr/>
            </a:pPr>
            <a:endParaRPr lang="de-DE" altLang="de-DE" sz="2800" dirty="0">
              <a:latin typeface="+mn-lt"/>
            </a:endParaRPr>
          </a:p>
          <a:p>
            <a:pPr>
              <a:defRPr/>
            </a:pPr>
            <a:r>
              <a:rPr lang="de-DE" altLang="de-DE" sz="2800" dirty="0">
                <a:latin typeface="+mn-lt"/>
              </a:rPr>
              <a:t>OGS-Leiterin: Nicole Braun</a:t>
            </a:r>
          </a:p>
          <a:p>
            <a:pPr>
              <a:defRPr/>
            </a:pPr>
            <a:endParaRPr lang="de-DE" altLang="de-DE" sz="2800" dirty="0">
              <a:latin typeface="+mn-lt"/>
            </a:endParaRPr>
          </a:p>
          <a:p>
            <a:pPr>
              <a:defRPr/>
            </a:pPr>
            <a:r>
              <a:rPr lang="de-DE" altLang="de-DE" sz="2800" dirty="0">
                <a:latin typeface="+mn-lt"/>
              </a:rPr>
              <a:t>stellv. OGS-Leiter: Marc Erpenbach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additive="base">
                                        <p:cTn id="7" dur="500" fill="hold"/>
                                        <p:tgtEl>
                                          <p:spTgt spid="59397"/>
                                        </p:tgtEl>
                                        <p:attrNameLst>
                                          <p:attrName>ppt_x</p:attrName>
                                        </p:attrNameLst>
                                      </p:cBhvr>
                                      <p:tavLst>
                                        <p:tav tm="0">
                                          <p:val>
                                            <p:strVal val="0-#ppt_w/2"/>
                                          </p:val>
                                        </p:tav>
                                        <p:tav tm="100000">
                                          <p:val>
                                            <p:strVal val="#ppt_x"/>
                                          </p:val>
                                        </p:tav>
                                      </p:tavLst>
                                    </p:anim>
                                    <p:anim calcmode="lin" valueType="num">
                                      <p:cBhvr additive="base">
                                        <p:cTn id="8"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p:cNvSpPr>
          <p:nvPr>
            <p:ph type="title"/>
          </p:nvPr>
        </p:nvSpPr>
        <p:spPr>
          <a:xfrm>
            <a:off x="684213" y="188913"/>
            <a:ext cx="8208962" cy="504825"/>
          </a:xfrm>
          <a:solidFill>
            <a:srgbClr val="FF9966"/>
          </a:solidFill>
        </p:spPr>
        <p:txBody>
          <a:bodyPr/>
          <a:lstStyle/>
          <a:p>
            <a:pPr eaLnBrk="1" hangingPunct="1"/>
            <a:r>
              <a:rPr lang="de-DE" altLang="de-DE" sz="2800" dirty="0">
                <a:solidFill>
                  <a:schemeClr val="tx1"/>
                </a:solidFill>
              </a:rPr>
              <a:t>Unterrichtliche Schwerpunkte (Forts.)</a:t>
            </a:r>
          </a:p>
        </p:txBody>
      </p:sp>
      <p:sp>
        <p:nvSpPr>
          <p:cNvPr id="5" name="Text Box 5"/>
          <p:cNvSpPr txBox="1">
            <a:spLocks noChangeArrowheads="1"/>
          </p:cNvSpPr>
          <p:nvPr/>
        </p:nvSpPr>
        <p:spPr bwMode="auto">
          <a:xfrm>
            <a:off x="1187450" y="693738"/>
            <a:ext cx="7397750" cy="6401753"/>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2000" dirty="0">
                <a:solidFill>
                  <a:schemeClr val="tx1"/>
                </a:solidFill>
              </a:rPr>
              <a:t>In Sachunterricht und in Mathematik nimmt die Schule jedes Jahr an verschiedenen Wettbewerben teil.</a:t>
            </a: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endParaRPr>
          </a:p>
          <a:p>
            <a:pPr lvl="1" eaLnBrk="1" hangingPunct="1">
              <a:spcBef>
                <a:spcPct val="50000"/>
              </a:spcBef>
              <a:buClrTx/>
              <a:buSzTx/>
              <a:buFontTx/>
              <a:buChar char="•"/>
              <a:defRPr/>
            </a:pPr>
            <a:endParaRPr lang="de-DE" altLang="de-DE" sz="2000" dirty="0">
              <a:solidFill>
                <a:schemeClr val="tx1"/>
              </a:solidFill>
            </a:endParaRP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endParaRPr>
          </a:p>
          <a:p>
            <a:pPr lvl="1" eaLnBrk="1" hangingPunct="1">
              <a:spcBef>
                <a:spcPct val="50000"/>
              </a:spcBef>
              <a:buClrTx/>
              <a:buSzTx/>
              <a:buFontTx/>
              <a:buChar char="•"/>
              <a:defRPr/>
            </a:pPr>
            <a:endParaRPr lang="de-DE" altLang="de-DE" sz="2000" dirty="0">
              <a:solidFill>
                <a:schemeClr val="tx1"/>
              </a:solidFill>
            </a:endParaRPr>
          </a:p>
          <a:p>
            <a:pPr lvl="1" eaLnBrk="1" hangingPunct="1">
              <a:spcBef>
                <a:spcPct val="50000"/>
              </a:spcBef>
              <a:buClrTx/>
              <a:buSzTx/>
              <a:buFontTx/>
              <a:buChar char="•"/>
              <a:defRPr/>
            </a:pPr>
            <a:r>
              <a:rPr lang="de-DE" altLang="de-DE" sz="2000" dirty="0">
                <a:solidFill>
                  <a:schemeClr val="tx1"/>
                </a:solidFill>
              </a:rPr>
              <a:t>Die Mannschaften der Schule nehmen an den Stadtmeisterschaften der Kölner Grundschulen in den Bereichen Fußball, Schwimmen und Wasserball teil. Die Fußballmannschaften der Mädchen und Jungen gewannen in den letzten Jahren mehrfach die Stadtmeisterschaft der Kölner Grundschulen.</a:t>
            </a:r>
          </a:p>
          <a:p>
            <a:pPr lvl="1" eaLnBrk="1" hangingPunct="1">
              <a:spcBef>
                <a:spcPct val="50000"/>
              </a:spcBef>
              <a:buClrTx/>
              <a:buSzTx/>
              <a:buFontTx/>
              <a:buChar char="•"/>
              <a:defRPr/>
            </a:pPr>
            <a:endParaRPr lang="de-DE" altLang="de-DE" sz="2000" dirty="0">
              <a:solidFill>
                <a:schemeClr val="tx1"/>
              </a:solidFill>
              <a:latin typeface="+mn-lt"/>
            </a:endParaRPr>
          </a:p>
          <a:p>
            <a:pPr lvl="1" eaLnBrk="1" hangingPunct="1">
              <a:spcBef>
                <a:spcPct val="50000"/>
              </a:spcBef>
              <a:buClrTx/>
              <a:buSzTx/>
              <a:buFontTx/>
              <a:buChar char="•"/>
              <a:defRPr/>
            </a:pPr>
            <a:endParaRPr lang="de-DE" altLang="de-DE" sz="2000" dirty="0">
              <a:solidFill>
                <a:schemeClr val="tx1"/>
              </a:solidFill>
              <a:latin typeface="+mn-lt"/>
            </a:endParaRP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latin typeface="+mn-lt"/>
            </a:endParaRPr>
          </a:p>
          <a:p>
            <a:pPr lvl="1" eaLnBrk="1" hangingPunct="1">
              <a:spcBef>
                <a:spcPct val="50000"/>
              </a:spcBef>
              <a:buClrTx/>
              <a:buSzTx/>
              <a:buFontTx/>
              <a:buChar char="•"/>
              <a:defRPr/>
            </a:pPr>
            <a:endParaRPr lang="de-DE" altLang="de-DE" sz="2000" dirty="0">
              <a:solidFill>
                <a:schemeClr val="tx1"/>
              </a:solidFill>
              <a:latin typeface="+mn-lt"/>
            </a:endParaRPr>
          </a:p>
        </p:txBody>
      </p:sp>
      <p:pic>
        <p:nvPicPr>
          <p:cNvPr id="41988"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978720"/>
            <a:ext cx="14160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3562" y="5229200"/>
            <a:ext cx="22193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4513" y="1341438"/>
            <a:ext cx="2566987"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5" grpId="0" build="p"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p:cNvSpPr>
          <p:nvPr>
            <p:ph type="title"/>
          </p:nvPr>
        </p:nvSpPr>
        <p:spPr>
          <a:xfrm>
            <a:off x="684213" y="188913"/>
            <a:ext cx="8208962" cy="504825"/>
          </a:xfrm>
          <a:solidFill>
            <a:srgbClr val="FF9966"/>
          </a:solidFill>
        </p:spPr>
        <p:txBody>
          <a:bodyPr/>
          <a:lstStyle/>
          <a:p>
            <a:pPr eaLnBrk="1" hangingPunct="1"/>
            <a:r>
              <a:rPr lang="de-DE" altLang="de-DE" sz="2800" dirty="0">
                <a:solidFill>
                  <a:schemeClr val="tx1"/>
                </a:solidFill>
              </a:rPr>
              <a:t>Unterrichtliche Schwerpunkte (Forts.)</a:t>
            </a:r>
          </a:p>
        </p:txBody>
      </p:sp>
      <p:sp>
        <p:nvSpPr>
          <p:cNvPr id="5" name="Text Box 5"/>
          <p:cNvSpPr txBox="1">
            <a:spLocks noChangeArrowheads="1"/>
          </p:cNvSpPr>
          <p:nvPr/>
        </p:nvSpPr>
        <p:spPr bwMode="auto">
          <a:xfrm>
            <a:off x="1187450" y="693738"/>
            <a:ext cx="7397750" cy="5494337"/>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1800" dirty="0">
                <a:solidFill>
                  <a:schemeClr val="tx1"/>
                </a:solidFill>
                <a:latin typeface="+mn-lt"/>
              </a:rPr>
              <a:t>Unsere Schule hat eine Patenschule in Burkina Faso. Bisher wurden mit den Erlösen des Schulstandes vom Weißer Weihnachtsmarkt und aus Spendensammlungen jedes Jahr verschiedene Projekte an der Patenschule unterstützt. Einige Eltern haben auch Patenschaften für Kinder der Schule aus Burkina Faso übernommen. Für den neuen Weihnachtsmarkt arbeiten wir gerade eine neue Idee aus.</a:t>
            </a:r>
          </a:p>
          <a:p>
            <a:pPr lvl="1" eaLnBrk="1" hangingPunct="1">
              <a:spcBef>
                <a:spcPct val="50000"/>
              </a:spcBef>
              <a:buClrTx/>
              <a:buSzTx/>
              <a:buFontTx/>
              <a:buChar char="•"/>
              <a:defRPr/>
            </a:pPr>
            <a:endParaRPr lang="de-DE" altLang="de-DE" sz="2000" dirty="0">
              <a:solidFill>
                <a:schemeClr val="tx1"/>
              </a:solidFill>
              <a:latin typeface="+mn-lt"/>
            </a:endParaRPr>
          </a:p>
          <a:p>
            <a:pPr lvl="1" eaLnBrk="1" hangingPunct="1">
              <a:spcBef>
                <a:spcPct val="50000"/>
              </a:spcBef>
              <a:buClrTx/>
              <a:buSzTx/>
              <a:buFontTx/>
              <a:buChar char="•"/>
              <a:defRPr/>
            </a:pPr>
            <a:endParaRPr lang="de-DE" altLang="de-DE" sz="2000" dirty="0">
              <a:solidFill>
                <a:schemeClr val="tx1"/>
              </a:solidFill>
              <a:latin typeface="+mn-lt"/>
            </a:endParaRPr>
          </a:p>
          <a:p>
            <a:pPr lvl="1" eaLnBrk="1" hangingPunct="1">
              <a:spcBef>
                <a:spcPct val="50000"/>
              </a:spcBef>
              <a:buClrTx/>
              <a:buSzTx/>
              <a:buFontTx/>
              <a:buChar char="•"/>
              <a:defRPr/>
            </a:pPr>
            <a:endParaRPr lang="de-DE" altLang="de-DE" sz="2000" dirty="0">
              <a:solidFill>
                <a:schemeClr val="tx1"/>
              </a:solidFill>
              <a:latin typeface="+mn-lt"/>
            </a:endParaRPr>
          </a:p>
          <a:p>
            <a:pPr lvl="1" eaLnBrk="1" hangingPunct="1">
              <a:spcBef>
                <a:spcPct val="50000"/>
              </a:spcBef>
              <a:buClrTx/>
              <a:buSzTx/>
              <a:buFontTx/>
              <a:buChar char="•"/>
              <a:defRPr/>
            </a:pPr>
            <a:r>
              <a:rPr lang="de-DE" altLang="de-DE" sz="1800" dirty="0">
                <a:solidFill>
                  <a:schemeClr val="tx1"/>
                </a:solidFill>
                <a:latin typeface="+mn-lt"/>
              </a:rPr>
              <a:t>Der Offene Ganztag ist Teil der Schule (s. auch Offene Ganztagsgrundschule). Die Konzepte sind aufeinander abgestimmt, z. B. Lernzeitkonzept, Schulregeln und Streitschlichterprogramm. Kinder- und Elterngespräche werden meist gemeinsam geführt.   </a:t>
            </a:r>
            <a:br>
              <a:rPr lang="de-DE" altLang="de-DE" sz="1800" dirty="0">
                <a:solidFill>
                  <a:schemeClr val="tx1"/>
                </a:solidFill>
                <a:latin typeface="+mn-lt"/>
              </a:rPr>
            </a:br>
            <a:r>
              <a:rPr lang="de-DE" altLang="de-DE" sz="1800" dirty="0">
                <a:solidFill>
                  <a:schemeClr val="tx1"/>
                </a:solidFill>
                <a:latin typeface="+mn-lt"/>
              </a:rPr>
              <a:t>Alle Räume werden gemeinsam genutzt. Die Lernzeiten des 1. Schuljahres sind im Stundenplan integriert.</a:t>
            </a:r>
          </a:p>
        </p:txBody>
      </p:sp>
      <p:pic>
        <p:nvPicPr>
          <p:cNvPr id="43012"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2738" y="2925763"/>
            <a:ext cx="1711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2781300"/>
            <a:ext cx="146526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00813" y="2781300"/>
            <a:ext cx="14668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5" grpId="0" build="p"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p:cNvSpPr>
          <p:nvPr>
            <p:ph type="title"/>
          </p:nvPr>
        </p:nvSpPr>
        <p:spPr>
          <a:solidFill>
            <a:srgbClr val="FF9966"/>
          </a:solidFill>
        </p:spPr>
        <p:txBody>
          <a:bodyPr/>
          <a:lstStyle/>
          <a:p>
            <a:pPr eaLnBrk="1" hangingPunct="1"/>
            <a:r>
              <a:rPr lang="de-DE" altLang="de-DE" dirty="0">
                <a:solidFill>
                  <a:schemeClr val="tx1"/>
                </a:solidFill>
              </a:rPr>
              <a:t>Elternmitwirkung</a:t>
            </a:r>
          </a:p>
        </p:txBody>
      </p:sp>
      <p:sp>
        <p:nvSpPr>
          <p:cNvPr id="108547" name="Text Box 3"/>
          <p:cNvSpPr txBox="1">
            <a:spLocks noChangeArrowheads="1"/>
          </p:cNvSpPr>
          <p:nvPr/>
        </p:nvSpPr>
        <p:spPr bwMode="auto">
          <a:xfrm>
            <a:off x="468313" y="4076700"/>
            <a:ext cx="3810000" cy="21240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u="sng" dirty="0">
                <a:latin typeface="Times New Roman" panose="02020603050405020304" pitchFamily="18" charset="0"/>
              </a:rPr>
              <a:t>Institutionalisierte Formen</a:t>
            </a:r>
          </a:p>
          <a:p>
            <a:pPr eaLnBrk="1" hangingPunct="1">
              <a:spcBef>
                <a:spcPct val="50000"/>
              </a:spcBef>
              <a:buClrTx/>
              <a:buSzTx/>
              <a:buFontTx/>
              <a:buChar char="•"/>
            </a:pPr>
            <a:r>
              <a:rPr lang="de-DE" altLang="de-DE" sz="2400" dirty="0">
                <a:latin typeface="Times New Roman" panose="02020603050405020304" pitchFamily="18" charset="0"/>
              </a:rPr>
              <a:t> Klassenpflegschaft </a:t>
            </a:r>
          </a:p>
          <a:p>
            <a:pPr eaLnBrk="1" hangingPunct="1">
              <a:spcBef>
                <a:spcPct val="50000"/>
              </a:spcBef>
              <a:buClrTx/>
              <a:buSzTx/>
              <a:buFontTx/>
              <a:buChar char="•"/>
            </a:pPr>
            <a:r>
              <a:rPr lang="de-DE" altLang="de-DE" sz="2400" dirty="0">
                <a:latin typeface="Times New Roman" panose="02020603050405020304" pitchFamily="18" charset="0"/>
              </a:rPr>
              <a:t> Schulpflegschaft</a:t>
            </a:r>
          </a:p>
          <a:p>
            <a:pPr eaLnBrk="1" hangingPunct="1">
              <a:spcBef>
                <a:spcPct val="50000"/>
              </a:spcBef>
              <a:buClrTx/>
              <a:buSzTx/>
              <a:buFontTx/>
              <a:buChar char="•"/>
            </a:pPr>
            <a:r>
              <a:rPr lang="de-DE" altLang="de-DE" sz="2400" dirty="0">
                <a:latin typeface="Times New Roman" panose="02020603050405020304" pitchFamily="18" charset="0"/>
              </a:rPr>
              <a:t> Schulkonferenz</a:t>
            </a:r>
          </a:p>
        </p:txBody>
      </p:sp>
      <p:sp>
        <p:nvSpPr>
          <p:cNvPr id="108548" name="Text Box 4"/>
          <p:cNvSpPr txBox="1">
            <a:spLocks noChangeArrowheads="1"/>
          </p:cNvSpPr>
          <p:nvPr/>
        </p:nvSpPr>
        <p:spPr bwMode="auto">
          <a:xfrm>
            <a:off x="4357688" y="4076700"/>
            <a:ext cx="4495800" cy="267811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u="sng" dirty="0">
                <a:latin typeface="Times New Roman" panose="02020603050405020304" pitchFamily="18" charset="0"/>
              </a:rPr>
              <a:t>Offene Formen u.a.:</a:t>
            </a:r>
          </a:p>
          <a:p>
            <a:pPr eaLnBrk="1" hangingPunct="1">
              <a:spcBef>
                <a:spcPct val="50000"/>
              </a:spcBef>
              <a:buClrTx/>
              <a:buSzTx/>
              <a:buFontTx/>
              <a:buChar char="•"/>
            </a:pPr>
            <a:r>
              <a:rPr lang="de-DE" altLang="de-DE" sz="2400" dirty="0">
                <a:latin typeface="Times New Roman" panose="02020603050405020304" pitchFamily="18" charset="0"/>
              </a:rPr>
              <a:t> Begleitung bei Unterrichtsgängen</a:t>
            </a:r>
          </a:p>
          <a:p>
            <a:pPr eaLnBrk="1" hangingPunct="1">
              <a:spcBef>
                <a:spcPct val="50000"/>
              </a:spcBef>
              <a:buClrTx/>
              <a:buSzTx/>
              <a:buFontTx/>
              <a:buChar char="•"/>
            </a:pPr>
            <a:r>
              <a:rPr lang="de-DE" altLang="de-DE" sz="2400" dirty="0">
                <a:latin typeface="Times New Roman" panose="02020603050405020304" pitchFamily="18" charset="0"/>
              </a:rPr>
              <a:t> Hilfe bei Festen</a:t>
            </a:r>
          </a:p>
          <a:p>
            <a:pPr eaLnBrk="1" hangingPunct="1">
              <a:spcBef>
                <a:spcPct val="50000"/>
              </a:spcBef>
              <a:buClrTx/>
              <a:buSzTx/>
              <a:buFontTx/>
              <a:buChar char="•"/>
            </a:pPr>
            <a:r>
              <a:rPr lang="de-DE" altLang="de-DE" sz="2400" dirty="0">
                <a:latin typeface="Times New Roman" panose="02020603050405020304" pitchFamily="18" charset="0"/>
              </a:rPr>
              <a:t> Hilfe in der Klasse</a:t>
            </a:r>
          </a:p>
          <a:p>
            <a:pPr eaLnBrk="1" hangingPunct="1">
              <a:spcBef>
                <a:spcPct val="50000"/>
              </a:spcBef>
              <a:buClrTx/>
              <a:buSzTx/>
              <a:buFontTx/>
              <a:buChar char="•"/>
            </a:pPr>
            <a:r>
              <a:rPr lang="de-DE" altLang="de-DE" sz="2400" dirty="0">
                <a:latin typeface="Times New Roman" panose="02020603050405020304" pitchFamily="18" charset="0"/>
              </a:rPr>
              <a:t> Förderverein</a:t>
            </a:r>
          </a:p>
        </p:txBody>
      </p:sp>
      <p:sp>
        <p:nvSpPr>
          <p:cNvPr id="44037" name="Rechteck 1"/>
          <p:cNvSpPr>
            <a:spLocks noChangeArrowheads="1"/>
          </p:cNvSpPr>
          <p:nvPr/>
        </p:nvSpPr>
        <p:spPr bwMode="auto">
          <a:xfrm>
            <a:off x="468313" y="1412875"/>
            <a:ext cx="8367712" cy="23082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dirty="0"/>
              <a:t>Unsere Schule lebt auch durch die Mitarbeit der Eltern.</a:t>
            </a:r>
          </a:p>
          <a:p>
            <a:r>
              <a:rPr lang="de-DE" altLang="de-DE" dirty="0"/>
              <a:t>Eltern können grundsätzlich auf zwei verschiedenen Ebenen mitwirken.</a:t>
            </a:r>
          </a:p>
          <a:p>
            <a:r>
              <a:rPr lang="de-DE" altLang="de-DE" dirty="0"/>
              <a:t>Zum einen als gewählte Vertreter, zum anderen aber auch informell als Unterstützer verschiedener Klassen- und Schulprojekte.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500" fill="hold"/>
                                        <p:tgtEl>
                                          <p:spTgt spid="108546"/>
                                        </p:tgtEl>
                                        <p:attrNameLst>
                                          <p:attrName>ppt_x</p:attrName>
                                        </p:attrNameLst>
                                      </p:cBhvr>
                                      <p:tavLst>
                                        <p:tav tm="0">
                                          <p:val>
                                            <p:strVal val="0-#ppt_w/2"/>
                                          </p:val>
                                        </p:tav>
                                        <p:tav tm="100000">
                                          <p:val>
                                            <p:strVal val="#ppt_x"/>
                                          </p:val>
                                        </p:tav>
                                      </p:tavLst>
                                    </p:anim>
                                    <p:anim calcmode="lin" valueType="num">
                                      <p:cBhvr additive="base">
                                        <p:cTn id="8" dur="500" fill="hold"/>
                                        <p:tgtEl>
                                          <p:spTgt spid="1085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8547">
                                            <p:bg/>
                                          </p:spTgt>
                                        </p:tgtEl>
                                        <p:attrNameLst>
                                          <p:attrName>style.visibility</p:attrName>
                                        </p:attrNameLst>
                                      </p:cBhvr>
                                      <p:to>
                                        <p:strVal val="visible"/>
                                      </p:to>
                                    </p:set>
                                    <p:anim calcmode="lin" valueType="num">
                                      <p:cBhvr additive="base">
                                        <p:cTn id="13" dur="500" fill="hold"/>
                                        <p:tgtEl>
                                          <p:spTgt spid="108547">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8547">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8547">
                                            <p:txEl>
                                              <p:pRg st="0" end="0"/>
                                            </p:txEl>
                                          </p:spTgt>
                                        </p:tgtEl>
                                        <p:attrNameLst>
                                          <p:attrName>style.visibility</p:attrName>
                                        </p:attrNameLst>
                                      </p:cBhvr>
                                      <p:to>
                                        <p:strVal val="visible"/>
                                      </p:to>
                                    </p:set>
                                    <p:anim calcmode="lin" valueType="num">
                                      <p:cBhvr additive="base">
                                        <p:cTn id="19" dur="500" fill="hold"/>
                                        <p:tgtEl>
                                          <p:spTgt spid="10854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8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8547">
                                            <p:txEl>
                                              <p:pRg st="1" end="1"/>
                                            </p:txEl>
                                          </p:spTgt>
                                        </p:tgtEl>
                                        <p:attrNameLst>
                                          <p:attrName>style.visibility</p:attrName>
                                        </p:attrNameLst>
                                      </p:cBhvr>
                                      <p:to>
                                        <p:strVal val="visible"/>
                                      </p:to>
                                    </p:set>
                                    <p:anim calcmode="lin" valueType="num">
                                      <p:cBhvr additive="base">
                                        <p:cTn id="25" dur="500" fill="hold"/>
                                        <p:tgtEl>
                                          <p:spTgt spid="108547">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85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8547">
                                            <p:txEl>
                                              <p:pRg st="2" end="2"/>
                                            </p:txEl>
                                          </p:spTgt>
                                        </p:tgtEl>
                                        <p:attrNameLst>
                                          <p:attrName>style.visibility</p:attrName>
                                        </p:attrNameLst>
                                      </p:cBhvr>
                                      <p:to>
                                        <p:strVal val="visible"/>
                                      </p:to>
                                    </p:set>
                                    <p:anim calcmode="lin" valueType="num">
                                      <p:cBhvr additive="base">
                                        <p:cTn id="31" dur="500" fill="hold"/>
                                        <p:tgtEl>
                                          <p:spTgt spid="108547">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85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8547">
                                            <p:txEl>
                                              <p:pRg st="3" end="3"/>
                                            </p:txEl>
                                          </p:spTgt>
                                        </p:tgtEl>
                                        <p:attrNameLst>
                                          <p:attrName>style.visibility</p:attrName>
                                        </p:attrNameLst>
                                      </p:cBhvr>
                                      <p:to>
                                        <p:strVal val="visible"/>
                                      </p:to>
                                    </p:set>
                                    <p:anim calcmode="lin" valueType="num">
                                      <p:cBhvr additive="base">
                                        <p:cTn id="37" dur="500" fill="hold"/>
                                        <p:tgtEl>
                                          <p:spTgt spid="108547">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85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8548"/>
                                        </p:tgtEl>
                                        <p:attrNameLst>
                                          <p:attrName>style.visibility</p:attrName>
                                        </p:attrNameLst>
                                      </p:cBhvr>
                                      <p:to>
                                        <p:strVal val="visible"/>
                                      </p:to>
                                    </p:set>
                                    <p:anim calcmode="lin" valueType="num">
                                      <p:cBhvr additive="base">
                                        <p:cTn id="43" dur="500" fill="hold"/>
                                        <p:tgtEl>
                                          <p:spTgt spid="108548"/>
                                        </p:tgtEl>
                                        <p:attrNameLst>
                                          <p:attrName>ppt_x</p:attrName>
                                        </p:attrNameLst>
                                      </p:cBhvr>
                                      <p:tavLst>
                                        <p:tav tm="0">
                                          <p:val>
                                            <p:strVal val="0-#ppt_w/2"/>
                                          </p:val>
                                        </p:tav>
                                        <p:tav tm="100000">
                                          <p:val>
                                            <p:strVal val="#ppt_x"/>
                                          </p:val>
                                        </p:tav>
                                      </p:tavLst>
                                    </p:anim>
                                    <p:anim calcmode="lin" valueType="num">
                                      <p:cBhvr additive="base">
                                        <p:cTn id="44" dur="500" fill="hold"/>
                                        <p:tgtEl>
                                          <p:spTgt spid="1085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autoUpdateAnimBg="0"/>
      <p:bldP spid="108547" grpId="0" build="p" animBg="1" autoUpdateAnimBg="0"/>
      <p:bldP spid="108548"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de-DE" altLang="de-DE" dirty="0"/>
              <a:t>Offene Ganztagsgrundschule</a:t>
            </a:r>
          </a:p>
        </p:txBody>
      </p:sp>
      <p:sp>
        <p:nvSpPr>
          <p:cNvPr id="87043" name="Rectangle 3"/>
          <p:cNvSpPr>
            <a:spLocks noGrp="1" noChangeArrowheads="1"/>
          </p:cNvSpPr>
          <p:nvPr>
            <p:ph sz="quarter" idx="1"/>
          </p:nvPr>
        </p:nvSpPr>
        <p:spPr>
          <a:xfrm>
            <a:off x="179388" y="1196975"/>
            <a:ext cx="8856662" cy="5545138"/>
          </a:xfrm>
          <a:solidFill>
            <a:schemeClr val="tx2">
              <a:lumMod val="40000"/>
              <a:lumOff val="60000"/>
            </a:schemeClr>
          </a:solidFill>
        </p:spPr>
        <p:txBody>
          <a:bodyPr/>
          <a:lstStyle/>
          <a:p>
            <a:pPr algn="just">
              <a:lnSpc>
                <a:spcPts val="2400"/>
              </a:lnSpc>
              <a:spcBef>
                <a:spcPts val="480"/>
              </a:spcBef>
              <a:defRPr/>
            </a:pPr>
            <a:r>
              <a:rPr lang="de-DE" altLang="de-DE" sz="2000" dirty="0">
                <a:cs typeface="Times New Roman" panose="02020603050405020304" pitchFamily="18" charset="0"/>
              </a:rPr>
              <a:t>Träger der Offenen Ganztagsgrundschule (OGS) ist seit 2005 die Perspektive  Bildung e.V. aus Köln-Weiß, Leiterin der OGS ist Nicole Braun, Marc Erpenbach ist Stellvertreter.</a:t>
            </a:r>
          </a:p>
          <a:p>
            <a:pPr marL="0" algn="just">
              <a:lnSpc>
                <a:spcPts val="2400"/>
              </a:lnSpc>
              <a:spcBef>
                <a:spcPts val="480"/>
              </a:spcBef>
              <a:defRPr/>
            </a:pPr>
            <a:r>
              <a:rPr lang="de-DE" altLang="de-DE" sz="2000" dirty="0">
                <a:cs typeface="Times New Roman" panose="02020603050405020304" pitchFamily="18" charset="0"/>
              </a:rPr>
              <a:t>Es findet eine enge Verzahnung von Vor - und Nachmittag statt.</a:t>
            </a:r>
          </a:p>
          <a:p>
            <a:pPr marL="0" algn="just">
              <a:lnSpc>
                <a:spcPts val="2400"/>
              </a:lnSpc>
              <a:spcBef>
                <a:spcPts val="480"/>
              </a:spcBef>
              <a:defRPr/>
            </a:pPr>
            <a:r>
              <a:rPr lang="de-DE" altLang="de-DE" sz="2000" dirty="0">
                <a:cs typeface="Times New Roman" panose="02020603050405020304" pitchFamily="18" charset="0"/>
              </a:rPr>
              <a:t>Alle Räume werden gemeinsam von 8:00-16:00 Uhr genutzt</a:t>
            </a:r>
          </a:p>
          <a:p>
            <a:pPr algn="just">
              <a:lnSpc>
                <a:spcPts val="2400"/>
              </a:lnSpc>
              <a:spcBef>
                <a:spcPts val="480"/>
              </a:spcBef>
              <a:defRPr/>
            </a:pPr>
            <a:r>
              <a:rPr lang="de-DE" altLang="de-DE" sz="2000" dirty="0">
                <a:cs typeface="Times New Roman" panose="02020603050405020304" pitchFamily="18" charset="0"/>
              </a:rPr>
              <a:t>Es gibt derzeit Angebot einer Spätbetreuung nach vorheriger Anmeldung.</a:t>
            </a:r>
          </a:p>
          <a:p>
            <a:pPr algn="just">
              <a:lnSpc>
                <a:spcPts val="2400"/>
              </a:lnSpc>
              <a:spcBef>
                <a:spcPts val="480"/>
              </a:spcBef>
              <a:defRPr/>
            </a:pPr>
            <a:r>
              <a:rPr lang="de-DE" altLang="de-DE" sz="2000" dirty="0">
                <a:cs typeface="Times New Roman" panose="02020603050405020304" pitchFamily="18" charset="0"/>
              </a:rPr>
              <a:t>Innerhalb des Stufenkonzeptes wird klassenübergreifend gelernt und gespielt. Die Kinder haben feste Bezugspädagogen, jede Stufe hat zudem eine Stufenkoordinatorin. </a:t>
            </a:r>
          </a:p>
          <a:p>
            <a:pPr algn="just">
              <a:lnSpc>
                <a:spcPts val="2400"/>
              </a:lnSpc>
              <a:spcBef>
                <a:spcPts val="480"/>
              </a:spcBef>
              <a:defRPr/>
            </a:pPr>
            <a:r>
              <a:rPr lang="de-DE" sz="2000" dirty="0" smtClean="0">
                <a:cs typeface="Times New Roman" panose="02020603050405020304" pitchFamily="18" charset="0"/>
              </a:rPr>
              <a:t>Ab </a:t>
            </a:r>
            <a:r>
              <a:rPr lang="de-DE" sz="2000" dirty="0">
                <a:cs typeface="Times New Roman" panose="02020603050405020304" pitchFamily="18" charset="0"/>
              </a:rPr>
              <a:t>dem Schuljahr 2026/27 beginnt </a:t>
            </a:r>
            <a:r>
              <a:rPr lang="de-DE" sz="2000" dirty="0" smtClean="0">
                <a:cs typeface="Times New Roman" panose="02020603050405020304" pitchFamily="18" charset="0"/>
              </a:rPr>
              <a:t>der </a:t>
            </a:r>
            <a:r>
              <a:rPr lang="de-DE" sz="2000" dirty="0">
                <a:cs typeface="Times New Roman" panose="02020603050405020304" pitchFamily="18" charset="0"/>
              </a:rPr>
              <a:t>Rechtsanspruch </a:t>
            </a:r>
            <a:r>
              <a:rPr lang="de-DE" sz="2000" dirty="0" smtClean="0">
                <a:cs typeface="Times New Roman" panose="02020603050405020304" pitchFamily="18" charset="0"/>
              </a:rPr>
              <a:t>für </a:t>
            </a:r>
            <a:r>
              <a:rPr lang="de-DE" sz="2000" dirty="0">
                <a:cs typeface="Times New Roman" panose="02020603050405020304" pitchFamily="18" charset="0"/>
              </a:rPr>
              <a:t>die Schulneulinge, dieser kann an der ASS auch </a:t>
            </a:r>
            <a:r>
              <a:rPr lang="de-DE" sz="2000" dirty="0" smtClean="0">
                <a:cs typeface="Times New Roman" panose="02020603050405020304" pitchFamily="18" charset="0"/>
              </a:rPr>
              <a:t>problemlos ausgeführt </a:t>
            </a:r>
            <a:r>
              <a:rPr lang="de-DE" sz="2000" dirty="0">
                <a:cs typeface="Times New Roman" panose="02020603050405020304" pitchFamily="18" charset="0"/>
              </a:rPr>
              <a:t>werden. Alle Familien die Interesse oder Bedarf anmelden, werden auch einen Platz erhalten.</a:t>
            </a:r>
            <a:endParaRPr lang="de-DE" altLang="de-DE" sz="2000" dirty="0">
              <a:cs typeface="Times New Roman" panose="02020603050405020304" pitchFamily="18" charset="0"/>
            </a:endParaRPr>
          </a:p>
          <a:p>
            <a:pPr marL="0" indent="0">
              <a:buFont typeface="Wingdings 2" panose="05020102010507070707" pitchFamily="18" charset="2"/>
              <a:buNone/>
              <a:defRPr/>
            </a:pPr>
            <a:r>
              <a:rPr lang="de-DE" altLang="de-DE" dirty="0"/>
              <a:t>    </a:t>
            </a:r>
          </a:p>
          <a:p>
            <a:pPr marL="0" indent="0">
              <a:buFont typeface="Wingdings 2" panose="05020102010507070707" pitchFamily="18" charset="2"/>
              <a:buNone/>
              <a:defRPr/>
            </a:pPr>
            <a:endParaRPr lang="de-DE" altLang="de-DE"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0-#ppt_w/2"/>
                                          </p:val>
                                        </p:tav>
                                        <p:tav tm="100000">
                                          <p:val>
                                            <p:strVal val="#ppt_x"/>
                                          </p:val>
                                        </p:tav>
                                      </p:tavLst>
                                    </p:anim>
                                    <p:anim calcmode="lin" valueType="num">
                                      <p:cBhvr additive="base">
                                        <p:cTn id="8" dur="500" fill="hold"/>
                                        <p:tgtEl>
                                          <p:spTgt spid="870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7043">
                                            <p:txEl>
                                              <p:pRg st="6" end="6"/>
                                            </p:txEl>
                                          </p:spTgt>
                                        </p:tgtEl>
                                        <p:attrNameLst>
                                          <p:attrName>style.visibility</p:attrName>
                                        </p:attrNameLst>
                                      </p:cBhvr>
                                      <p:to>
                                        <p:strVal val="visible"/>
                                      </p:to>
                                    </p:set>
                                    <p:anim calcmode="lin" valueType="num">
                                      <p:cBhvr additive="base">
                                        <p:cTn id="13" dur="500" fill="hold"/>
                                        <p:tgtEl>
                                          <p:spTgt spid="87043">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0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3" grpId="0" build="p" autoUpdateAnimBg="0"/>
    </p:bldLst>
  </p:timing>
  <p:extLst mod="1">
    <p:ext uri="{6950BFC3-D8DA-4A85-94F7-54DA5524770B}">
      <p188:commentRel xmlns=""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de-DE" altLang="de-DE" dirty="0"/>
              <a:t>Offene Ganztagsgrundschule</a:t>
            </a:r>
          </a:p>
        </p:txBody>
      </p:sp>
      <p:sp>
        <p:nvSpPr>
          <p:cNvPr id="87043" name="Rectangle 3"/>
          <p:cNvSpPr>
            <a:spLocks noGrp="1" noChangeArrowheads="1"/>
          </p:cNvSpPr>
          <p:nvPr>
            <p:ph sz="quarter" idx="1"/>
          </p:nvPr>
        </p:nvSpPr>
        <p:spPr>
          <a:xfrm>
            <a:off x="179388" y="973138"/>
            <a:ext cx="8856662" cy="5884862"/>
          </a:xfrm>
          <a:solidFill>
            <a:schemeClr val="tx2">
              <a:lumMod val="40000"/>
              <a:lumOff val="60000"/>
            </a:schemeClr>
          </a:solidFill>
        </p:spPr>
        <p:txBody>
          <a:bodyPr/>
          <a:lstStyle/>
          <a:p>
            <a:pPr algn="just">
              <a:spcBef>
                <a:spcPts val="480"/>
              </a:spcBef>
              <a:defRPr/>
            </a:pPr>
            <a:r>
              <a:rPr lang="de-DE" altLang="de-DE" sz="2000" dirty="0">
                <a:cs typeface="Times New Roman" panose="02020603050405020304" pitchFamily="18" charset="0"/>
              </a:rPr>
              <a:t>Die tägliche Teilnahme ist Bestandteil des Betreuungsvertrages, den Sie    mit dem Träger abschließen. </a:t>
            </a:r>
          </a:p>
          <a:p>
            <a:pPr algn="just">
              <a:spcBef>
                <a:spcPts val="480"/>
              </a:spcBef>
              <a:defRPr/>
            </a:pPr>
            <a:r>
              <a:rPr lang="de-DE" altLang="de-DE" sz="2000" dirty="0">
                <a:cs typeface="Times New Roman" panose="02020603050405020304" pitchFamily="18" charset="0"/>
              </a:rPr>
              <a:t>Es gibt feste Abholzeiten. Diese sind um 15:00 oder 16:00 Uhr, freitags auch 14:00 Uhr. 1.Klässler bis zu den Herbstferien auch 14:00 möglich.</a:t>
            </a:r>
          </a:p>
          <a:p>
            <a:pPr algn="just">
              <a:spcBef>
                <a:spcPts val="480"/>
              </a:spcBef>
              <a:defRPr/>
            </a:pPr>
            <a:r>
              <a:rPr lang="de-DE" altLang="de-DE" sz="2000" dirty="0">
                <a:cs typeface="Times New Roman" panose="02020603050405020304" pitchFamily="18" charset="0"/>
              </a:rPr>
              <a:t>Pädagogische Inhalte: Verzahnung (gemeinsame Stunden von OGS und Klassenlehrerin), Freispiel in der Klasse, auf dem Hof und in der näheren Umgebung, Projektarbeit und AGs (z.B. Bewegungs- und Kreativangebote), Lernzeit (Bearbeitung des Wochenplans), Pflege und Förderung der Esskultur beim offenen Mittagsessen, </a:t>
            </a:r>
          </a:p>
          <a:p>
            <a:pPr algn="just">
              <a:spcBef>
                <a:spcPts val="480"/>
              </a:spcBef>
              <a:defRPr/>
            </a:pPr>
            <a:r>
              <a:rPr lang="de-DE" altLang="de-DE" sz="2000" dirty="0">
                <a:cs typeface="Times New Roman" panose="02020603050405020304" pitchFamily="18" charset="0"/>
              </a:rPr>
              <a:t>An 20 Tagen im Jahr ist die OGS geschlossen. Alle Tage werden von der Schulkonferenz beschlossen.</a:t>
            </a:r>
          </a:p>
          <a:p>
            <a:pPr algn="just">
              <a:spcBef>
                <a:spcPts val="480"/>
              </a:spcBef>
              <a:defRPr/>
            </a:pPr>
            <a:r>
              <a:rPr lang="de-DE" altLang="de-DE" sz="2000" dirty="0">
                <a:cs typeface="Times New Roman" panose="02020603050405020304" pitchFamily="18" charset="0"/>
              </a:rPr>
              <a:t>Die Gebühren an die Stadt Köln (Elternbeiträge) sind einkommensabhängig (max. 234 €). </a:t>
            </a:r>
            <a:r>
              <a:rPr lang="de-DE" sz="1050" u="sng" dirty="0">
                <a:hlinkClick r:id="rId2"/>
              </a:rPr>
              <a:t>https://www.stadt-koeln.de/service/produkte/00405/index.html</a:t>
            </a:r>
            <a:endParaRPr lang="de-DE" altLang="de-DE" sz="1050" dirty="0">
              <a:cs typeface="Times New Roman" panose="02020603050405020304" pitchFamily="18" charset="0"/>
            </a:endParaRPr>
          </a:p>
          <a:p>
            <a:pPr marL="271463" indent="-271463" algn="just">
              <a:spcBef>
                <a:spcPts val="480"/>
              </a:spcBef>
              <a:defRPr/>
            </a:pPr>
            <a:r>
              <a:rPr lang="de-DE" altLang="de-DE" sz="2000" dirty="0">
                <a:cs typeface="Times New Roman" panose="02020603050405020304" pitchFamily="18" charset="0"/>
              </a:rPr>
              <a:t>Das Essensgeld beträgt momentan 68 € monatlich, dabei wird das Essensgeld durchgängig alle 12 Monate bezahlt.</a:t>
            </a:r>
          </a:p>
          <a:p>
            <a:pPr algn="just">
              <a:spcBef>
                <a:spcPts val="480"/>
              </a:spcBef>
              <a:defRPr/>
            </a:pPr>
            <a:r>
              <a:rPr lang="de-DE" altLang="de-DE" sz="2000" dirty="0">
                <a:cs typeface="Times New Roman" panose="02020603050405020304" pitchFamily="18" charset="0"/>
              </a:rPr>
              <a:t>Für das Essengeld können Leistungen des Bildung und Teilhabepakets (BuT) beantragt werden.</a:t>
            </a:r>
          </a:p>
          <a:p>
            <a:pPr marL="0" indent="0" algn="just">
              <a:spcBef>
                <a:spcPts val="480"/>
              </a:spcBef>
              <a:buFont typeface="Wingdings 2" panose="05020102010507070707" pitchFamily="18" charset="2"/>
              <a:buNone/>
              <a:defRPr/>
            </a:pPr>
            <a:endParaRPr lang="de-DE" altLang="de-DE" sz="1000" dirty="0">
              <a:cs typeface="Times New Roman" panose="02020603050405020304" pitchFamily="18" charset="0"/>
            </a:endParaRPr>
          </a:p>
          <a:p>
            <a:pPr marL="0" indent="0">
              <a:buFont typeface="Wingdings 2" panose="05020102010507070707" pitchFamily="18" charset="2"/>
              <a:buNone/>
              <a:defRPr/>
            </a:pPr>
            <a:endParaRPr lang="de-DE" altLang="de-DE" sz="240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endParaRPr lang="de-DE" altLang="de-DE" sz="240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r>
              <a:rPr lang="de-DE" altLang="de-DE" dirty="0"/>
              <a:t>    </a:t>
            </a:r>
          </a:p>
          <a:p>
            <a:pPr marL="0" indent="0">
              <a:buFont typeface="Wingdings 2" panose="05020102010507070707" pitchFamily="18" charset="2"/>
              <a:buNone/>
              <a:defRPr/>
            </a:pPr>
            <a:endParaRPr lang="de-DE" altLang="de-DE"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0-#ppt_w/2"/>
                                          </p:val>
                                        </p:tav>
                                        <p:tav tm="100000">
                                          <p:val>
                                            <p:strVal val="#ppt_x"/>
                                          </p:val>
                                        </p:tav>
                                      </p:tavLst>
                                    </p:anim>
                                    <p:anim calcmode="lin" valueType="num">
                                      <p:cBhvr additive="base">
                                        <p:cTn id="8" dur="500" fill="hold"/>
                                        <p:tgtEl>
                                          <p:spTgt spid="870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7043">
                                            <p:txEl>
                                              <p:pRg st="10" end="10"/>
                                            </p:txEl>
                                          </p:spTgt>
                                        </p:tgtEl>
                                        <p:attrNameLst>
                                          <p:attrName>style.visibility</p:attrName>
                                        </p:attrNameLst>
                                      </p:cBhvr>
                                      <p:to>
                                        <p:strVal val="visible"/>
                                      </p:to>
                                    </p:set>
                                    <p:anim calcmode="lin" valueType="num">
                                      <p:cBhvr additive="base">
                                        <p:cTn id="13" dur="500" fill="hold"/>
                                        <p:tgtEl>
                                          <p:spTgt spid="87043">
                                            <p:txEl>
                                              <p:pRg st="10" end="1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04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p:cNvSpPr>
          <p:nvPr>
            <p:ph type="title"/>
          </p:nvPr>
        </p:nvSpPr>
        <p:spPr>
          <a:solidFill>
            <a:srgbClr val="FF9966"/>
          </a:solidFill>
        </p:spPr>
        <p:txBody>
          <a:bodyPr/>
          <a:lstStyle/>
          <a:p>
            <a:pPr eaLnBrk="1" hangingPunct="1"/>
            <a:r>
              <a:rPr lang="de-DE" altLang="de-DE" sz="3600" dirty="0">
                <a:solidFill>
                  <a:schemeClr val="tx1"/>
                </a:solidFill>
              </a:rPr>
              <a:t>Klassenbildung und Zusammensetzung</a:t>
            </a:r>
          </a:p>
        </p:txBody>
      </p:sp>
      <p:sp>
        <p:nvSpPr>
          <p:cNvPr id="51203" name="Text Box 3"/>
          <p:cNvSpPr txBox="1">
            <a:spLocks noChangeArrowheads="1"/>
          </p:cNvSpPr>
          <p:nvPr/>
        </p:nvSpPr>
        <p:spPr bwMode="auto">
          <a:xfrm>
            <a:off x="469900" y="1341438"/>
            <a:ext cx="8366125" cy="7080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AutoNum type="arabicPeriod"/>
            </a:pPr>
            <a:r>
              <a:rPr lang="de-DE" altLang="de-DE" sz="2000" dirty="0"/>
              <a:t>Die Anzahl und Größe der Klassen ist abhängig von den  Aufnahmezahlen.</a:t>
            </a:r>
          </a:p>
        </p:txBody>
      </p:sp>
      <p:sp>
        <p:nvSpPr>
          <p:cNvPr id="51204" name="Text Box 4"/>
          <p:cNvSpPr txBox="1">
            <a:spLocks noChangeArrowheads="1"/>
          </p:cNvSpPr>
          <p:nvPr/>
        </p:nvSpPr>
        <p:spPr bwMode="auto">
          <a:xfrm>
            <a:off x="468313" y="2014538"/>
            <a:ext cx="8367712" cy="7080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 typeface="Wingdings 2" panose="05020102010507070707" pitchFamily="18" charset="2"/>
              <a:buNone/>
            </a:pPr>
            <a:r>
              <a:rPr lang="de-DE" altLang="de-DE" sz="2000" dirty="0"/>
              <a:t>2. Welche Lehrerin eine Klassenleitung übernimmt, steht erst kurz vor den Sommerferien fest.</a:t>
            </a:r>
          </a:p>
        </p:txBody>
      </p:sp>
      <p:sp>
        <p:nvSpPr>
          <p:cNvPr id="51205" name="Text Box 5"/>
          <p:cNvSpPr txBox="1">
            <a:spLocks noChangeArrowheads="1"/>
          </p:cNvSpPr>
          <p:nvPr/>
        </p:nvSpPr>
        <p:spPr bwMode="auto">
          <a:xfrm>
            <a:off x="468313" y="2647950"/>
            <a:ext cx="8367712" cy="3968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000" dirty="0">
                <a:latin typeface="Times New Roman" panose="02020603050405020304" pitchFamily="18" charset="0"/>
              </a:rPr>
              <a:t>3. </a:t>
            </a:r>
            <a:r>
              <a:rPr lang="de-DE" altLang="de-DE" sz="2000" u="sng" dirty="0"/>
              <a:t>Zusammensetzung der Klassen</a:t>
            </a:r>
          </a:p>
        </p:txBody>
      </p:sp>
      <p:sp>
        <p:nvSpPr>
          <p:cNvPr id="51206" name="Text Box 6"/>
          <p:cNvSpPr txBox="1">
            <a:spLocks noChangeArrowheads="1"/>
          </p:cNvSpPr>
          <p:nvPr/>
        </p:nvSpPr>
        <p:spPr bwMode="auto">
          <a:xfrm>
            <a:off x="468313" y="3044825"/>
            <a:ext cx="8367712" cy="2892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Char char="•"/>
            </a:pPr>
            <a:r>
              <a:rPr lang="de-DE" altLang="de-DE" sz="2000" dirty="0">
                <a:latin typeface="Times New Roman" panose="02020603050405020304" pitchFamily="18" charset="0"/>
              </a:rPr>
              <a:t> </a:t>
            </a:r>
            <a:r>
              <a:rPr lang="de-DE" altLang="de-DE" sz="1800" dirty="0"/>
              <a:t>gleichmäßige Aufteilung von Jungen und Mädchen, Klassengröße u. v. m.</a:t>
            </a:r>
          </a:p>
          <a:p>
            <a:pPr eaLnBrk="1" hangingPunct="1">
              <a:spcBef>
                <a:spcPct val="0"/>
              </a:spcBef>
              <a:buClrTx/>
              <a:buSzTx/>
              <a:buFontTx/>
              <a:buChar char="•"/>
            </a:pPr>
            <a:r>
              <a:rPr lang="de-DE" altLang="de-DE" sz="1800" dirty="0"/>
              <a:t> OGS-Kinder werden je nach Anzahl auf die Klassen verteilt      </a:t>
            </a:r>
            <a:br>
              <a:rPr lang="de-DE" altLang="de-DE" sz="1800" dirty="0"/>
            </a:br>
            <a:r>
              <a:rPr lang="de-DE" altLang="de-DE" sz="1800" dirty="0"/>
              <a:t> (evtl. Elternwunsch: reine Ganztagsklasse, gemischt oder egal?)</a:t>
            </a:r>
          </a:p>
          <a:p>
            <a:pPr eaLnBrk="1" hangingPunct="1">
              <a:spcBef>
                <a:spcPct val="0"/>
              </a:spcBef>
              <a:buClrTx/>
              <a:buSzTx/>
              <a:buFontTx/>
              <a:buChar char="•"/>
            </a:pPr>
            <a:r>
              <a:rPr lang="de-DE" altLang="de-DE" sz="1800" dirty="0"/>
              <a:t> Bei der Anmeldung nennen Sie bitte </a:t>
            </a:r>
            <a:r>
              <a:rPr lang="de-DE" altLang="de-DE" sz="1800" b="1" u="sng" dirty="0"/>
              <a:t>drei</a:t>
            </a:r>
            <a:r>
              <a:rPr lang="de-DE" altLang="de-DE" sz="1800" dirty="0"/>
              <a:t> Wunschkinder, </a:t>
            </a:r>
            <a:r>
              <a:rPr lang="de-DE" altLang="de-DE" sz="1800" b="1" dirty="0"/>
              <a:t>nur dann kann -   wenn möglich - ein Wunsch erfüllt werden. </a:t>
            </a:r>
            <a:r>
              <a:rPr lang="de-DE" altLang="de-DE" sz="1800" dirty="0"/>
              <a:t>(Bitte bei „Sonstige  Hinweise“ eintragen.)</a:t>
            </a:r>
          </a:p>
          <a:p>
            <a:pPr eaLnBrk="1" hangingPunct="1">
              <a:spcBef>
                <a:spcPct val="0"/>
              </a:spcBef>
              <a:buClrTx/>
              <a:buSzTx/>
              <a:buFontTx/>
              <a:buChar char="•"/>
            </a:pPr>
            <a:r>
              <a:rPr lang="de-DE" altLang="de-DE" sz="1800" dirty="0"/>
              <a:t>Die Bekanntgabe der Klassenzusammensetzung findet auf dem vorbereitenden  Elternabend kurz vor den Sommerferien statt.</a:t>
            </a:r>
          </a:p>
          <a:p>
            <a:pPr eaLnBrk="1" hangingPunct="1">
              <a:spcBef>
                <a:spcPct val="0"/>
              </a:spcBef>
              <a:buClrTx/>
              <a:buSzTx/>
              <a:buFontTx/>
              <a:buChar char="•"/>
            </a:pPr>
            <a:r>
              <a:rPr lang="de-DE" altLang="de-DE" sz="1800" b="1" dirty="0"/>
              <a:t>Die Kinder kommen mit den Kindergärten zum Kennenlernen an einem Morgen vor den Sommerferien in die Schule!</a:t>
            </a:r>
            <a:endParaRPr lang="de-DE" altLang="de-DE" sz="18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0-#ppt_w/2"/>
                                          </p:val>
                                        </p:tav>
                                        <p:tav tm="100000">
                                          <p:val>
                                            <p:strVal val="#ppt_x"/>
                                          </p:val>
                                        </p:tav>
                                      </p:tavLst>
                                    </p:anim>
                                    <p:anim calcmode="lin" valueType="num">
                                      <p:cBhvr additive="base">
                                        <p:cTn id="8"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gtEl>
                                        <p:attrNameLst>
                                          <p:attrName>style.visibility</p:attrName>
                                        </p:attrNameLst>
                                      </p:cBhvr>
                                      <p:to>
                                        <p:strVal val="visible"/>
                                      </p:to>
                                    </p:set>
                                    <p:anim calcmode="lin" valueType="num">
                                      <p:cBhvr additive="base">
                                        <p:cTn id="13" dur="500" fill="hold"/>
                                        <p:tgtEl>
                                          <p:spTgt spid="51203"/>
                                        </p:tgtEl>
                                        <p:attrNameLst>
                                          <p:attrName>ppt_x</p:attrName>
                                        </p:attrNameLst>
                                      </p:cBhvr>
                                      <p:tavLst>
                                        <p:tav tm="0">
                                          <p:val>
                                            <p:strVal val="0-#ppt_w/2"/>
                                          </p:val>
                                        </p:tav>
                                        <p:tav tm="100000">
                                          <p:val>
                                            <p:strVal val="#ppt_x"/>
                                          </p:val>
                                        </p:tav>
                                      </p:tavLst>
                                    </p:anim>
                                    <p:anim calcmode="lin" valueType="num">
                                      <p:cBhvr additive="base">
                                        <p:cTn id="14" dur="500" fill="hold"/>
                                        <p:tgtEl>
                                          <p:spTgt spid="5120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4"/>
                                        </p:tgtEl>
                                        <p:attrNameLst>
                                          <p:attrName>style.visibility</p:attrName>
                                        </p:attrNameLst>
                                      </p:cBhvr>
                                      <p:to>
                                        <p:strVal val="visible"/>
                                      </p:to>
                                    </p:set>
                                    <p:anim calcmode="lin" valueType="num">
                                      <p:cBhvr additive="base">
                                        <p:cTn id="19" dur="500" fill="hold"/>
                                        <p:tgtEl>
                                          <p:spTgt spid="51204"/>
                                        </p:tgtEl>
                                        <p:attrNameLst>
                                          <p:attrName>ppt_x</p:attrName>
                                        </p:attrNameLst>
                                      </p:cBhvr>
                                      <p:tavLst>
                                        <p:tav tm="0">
                                          <p:val>
                                            <p:strVal val="0-#ppt_w/2"/>
                                          </p:val>
                                        </p:tav>
                                        <p:tav tm="100000">
                                          <p:val>
                                            <p:strVal val="#ppt_x"/>
                                          </p:val>
                                        </p:tav>
                                      </p:tavLst>
                                    </p:anim>
                                    <p:anim calcmode="lin" valueType="num">
                                      <p:cBhvr additive="base">
                                        <p:cTn id="20" dur="500" fill="hold"/>
                                        <p:tgtEl>
                                          <p:spTgt spid="5120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5"/>
                                        </p:tgtEl>
                                        <p:attrNameLst>
                                          <p:attrName>style.visibility</p:attrName>
                                        </p:attrNameLst>
                                      </p:cBhvr>
                                      <p:to>
                                        <p:strVal val="visible"/>
                                      </p:to>
                                    </p:set>
                                    <p:anim calcmode="lin" valueType="num">
                                      <p:cBhvr additive="base">
                                        <p:cTn id="25" dur="500" fill="hold"/>
                                        <p:tgtEl>
                                          <p:spTgt spid="51205"/>
                                        </p:tgtEl>
                                        <p:attrNameLst>
                                          <p:attrName>ppt_x</p:attrName>
                                        </p:attrNameLst>
                                      </p:cBhvr>
                                      <p:tavLst>
                                        <p:tav tm="0">
                                          <p:val>
                                            <p:strVal val="0-#ppt_w/2"/>
                                          </p:val>
                                        </p:tav>
                                        <p:tav tm="100000">
                                          <p:val>
                                            <p:strVal val="#ppt_x"/>
                                          </p:val>
                                        </p:tav>
                                      </p:tavLst>
                                    </p:anim>
                                    <p:anim calcmode="lin" valueType="num">
                                      <p:cBhvr additive="base">
                                        <p:cTn id="26" dur="500" fill="hold"/>
                                        <p:tgtEl>
                                          <p:spTgt spid="5120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6"/>
                                        </p:tgtEl>
                                        <p:attrNameLst>
                                          <p:attrName>style.visibility</p:attrName>
                                        </p:attrNameLst>
                                      </p:cBhvr>
                                      <p:to>
                                        <p:strVal val="visible"/>
                                      </p:to>
                                    </p:set>
                                    <p:anim calcmode="lin" valueType="num">
                                      <p:cBhvr additive="base">
                                        <p:cTn id="31" dur="500" fill="hold"/>
                                        <p:tgtEl>
                                          <p:spTgt spid="51206"/>
                                        </p:tgtEl>
                                        <p:attrNameLst>
                                          <p:attrName>ppt_x</p:attrName>
                                        </p:attrNameLst>
                                      </p:cBhvr>
                                      <p:tavLst>
                                        <p:tav tm="0">
                                          <p:val>
                                            <p:strVal val="0-#ppt_w/2"/>
                                          </p:val>
                                        </p:tav>
                                        <p:tav tm="100000">
                                          <p:val>
                                            <p:strVal val="#ppt_x"/>
                                          </p:val>
                                        </p:tav>
                                      </p:tavLst>
                                    </p:anim>
                                    <p:anim calcmode="lin" valueType="num">
                                      <p:cBhvr additive="base">
                                        <p:cTn id="32" dur="500" fill="hold"/>
                                        <p:tgtEl>
                                          <p:spTgt spid="512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autoUpdateAnimBg="0"/>
      <p:bldP spid="51203" grpId="0" animBg="1" autoUpdateAnimBg="0"/>
      <p:bldP spid="51204" grpId="0" animBg="1" autoUpdateAnimBg="0"/>
      <p:bldP spid="51205" grpId="0" animBg="1" autoUpdateAnimBg="0"/>
      <p:bldP spid="5120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p:cNvSpPr>
          <p:nvPr>
            <p:ph type="title"/>
          </p:nvPr>
        </p:nvSpPr>
        <p:spPr>
          <a:xfrm>
            <a:off x="981075" y="620713"/>
            <a:ext cx="7696200" cy="914400"/>
          </a:xfrm>
          <a:solidFill>
            <a:srgbClr val="FF9966"/>
          </a:solidFill>
        </p:spPr>
        <p:txBody>
          <a:bodyPr/>
          <a:lstStyle/>
          <a:p>
            <a:pPr eaLnBrk="1" hangingPunct="1"/>
            <a:r>
              <a:rPr lang="de-DE" altLang="de-DE" dirty="0">
                <a:solidFill>
                  <a:schemeClr val="tx1"/>
                </a:solidFill>
              </a:rPr>
              <a:t>Schuleingangsphase</a:t>
            </a:r>
          </a:p>
        </p:txBody>
      </p:sp>
      <p:sp>
        <p:nvSpPr>
          <p:cNvPr id="74755" name="Text Box 3"/>
          <p:cNvSpPr txBox="1">
            <a:spLocks noChangeArrowheads="1"/>
          </p:cNvSpPr>
          <p:nvPr/>
        </p:nvSpPr>
        <p:spPr bwMode="auto">
          <a:xfrm>
            <a:off x="1143000" y="1981200"/>
            <a:ext cx="7543800" cy="34163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dirty="0">
                <a:latin typeface="Times New Roman" panose="02020603050405020304" pitchFamily="18" charset="0"/>
              </a:rPr>
              <a:t> Die Schuleingangsphase umfasst die </a:t>
            </a:r>
            <a:r>
              <a:rPr lang="de-DE" altLang="de-DE" sz="2400" b="1" dirty="0">
                <a:latin typeface="Times New Roman" panose="02020603050405020304" pitchFamily="18" charset="0"/>
              </a:rPr>
              <a:t>Jahrgänge 1 u. 2 </a:t>
            </a:r>
          </a:p>
          <a:p>
            <a:pPr eaLnBrk="1" hangingPunct="1">
              <a:spcBef>
                <a:spcPct val="50000"/>
              </a:spcBef>
              <a:buClrTx/>
              <a:buSzTx/>
              <a:buFontTx/>
              <a:buChar char="•"/>
            </a:pPr>
            <a:r>
              <a:rPr lang="de-DE" altLang="de-DE" sz="2400" b="1" dirty="0">
                <a:latin typeface="Times New Roman" panose="02020603050405020304" pitchFamily="18" charset="0"/>
              </a:rPr>
              <a:t> </a:t>
            </a:r>
            <a:r>
              <a:rPr lang="de-DE" altLang="de-DE" sz="2400" dirty="0">
                <a:latin typeface="Times New Roman" panose="02020603050405020304" pitchFamily="18" charset="0"/>
              </a:rPr>
              <a:t>An unserer Schule wird in Jahrgangsklassen unterrichtet   </a:t>
            </a:r>
            <a:br>
              <a:rPr lang="de-DE" altLang="de-DE" sz="2400" dirty="0">
                <a:latin typeface="Times New Roman" panose="02020603050405020304" pitchFamily="18" charset="0"/>
              </a:rPr>
            </a:br>
            <a:r>
              <a:rPr lang="de-DE" altLang="de-DE" sz="2400" dirty="0">
                <a:latin typeface="Times New Roman" panose="02020603050405020304" pitchFamily="18" charset="0"/>
              </a:rPr>
              <a:t>  (Beschluss der Schulkonferenz)</a:t>
            </a:r>
            <a:br>
              <a:rPr lang="de-DE" altLang="de-DE" sz="2400" dirty="0">
                <a:latin typeface="Times New Roman" panose="02020603050405020304" pitchFamily="18" charset="0"/>
              </a:rPr>
            </a:br>
            <a:r>
              <a:rPr lang="de-DE" altLang="de-DE" sz="2400" dirty="0">
                <a:latin typeface="Times New Roman" panose="02020603050405020304" pitchFamily="18" charset="0"/>
              </a:rPr>
              <a:t/>
            </a:r>
            <a:br>
              <a:rPr lang="de-DE" altLang="de-DE" sz="2400" dirty="0">
                <a:latin typeface="Times New Roman" panose="02020603050405020304" pitchFamily="18" charset="0"/>
              </a:rPr>
            </a:br>
            <a:r>
              <a:rPr lang="de-DE" altLang="de-DE" sz="2400" dirty="0">
                <a:latin typeface="Times New Roman" panose="02020603050405020304" pitchFamily="18" charset="0"/>
              </a:rPr>
              <a:t> Verweildauer in der Schuleingangsphase </a:t>
            </a:r>
            <a:r>
              <a:rPr lang="de-DE" altLang="de-DE" sz="2400" b="1" dirty="0">
                <a:latin typeface="Times New Roman" panose="02020603050405020304" pitchFamily="18" charset="0"/>
              </a:rPr>
              <a:t>1 bis 3 Jahre   </a:t>
            </a:r>
            <a:r>
              <a:rPr lang="de-DE" altLang="de-DE" sz="2400" dirty="0">
                <a:latin typeface="Times New Roman" panose="02020603050405020304" pitchFamily="18" charset="0"/>
              </a:rPr>
              <a:t>(meistens kommen Kinder nach zwei Jahren ins 3. Schuljahr)</a:t>
            </a:r>
          </a:p>
          <a:p>
            <a:pPr eaLnBrk="1" hangingPunct="1">
              <a:spcBef>
                <a:spcPct val="50000"/>
              </a:spcBef>
              <a:buClrTx/>
              <a:buSzTx/>
              <a:buFontTx/>
              <a:buChar char="•"/>
            </a:pPr>
            <a:endParaRPr lang="de-DE" altLang="de-DE" sz="2400" dirty="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500" fill="hold"/>
                                        <p:tgtEl>
                                          <p:spTgt spid="74754"/>
                                        </p:tgtEl>
                                        <p:attrNameLst>
                                          <p:attrName>ppt_x</p:attrName>
                                        </p:attrNameLst>
                                      </p:cBhvr>
                                      <p:tavLst>
                                        <p:tav tm="0">
                                          <p:val>
                                            <p:strVal val="0-#ppt_w/2"/>
                                          </p:val>
                                        </p:tav>
                                        <p:tav tm="100000">
                                          <p:val>
                                            <p:strVal val="#ppt_x"/>
                                          </p:val>
                                        </p:tav>
                                      </p:tavLst>
                                    </p:anim>
                                    <p:anim calcmode="lin" valueType="num">
                                      <p:cBhvr additive="base">
                                        <p:cTn id="8" dur="500" fill="hold"/>
                                        <p:tgtEl>
                                          <p:spTgt spid="747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bg/>
                                          </p:spTgt>
                                        </p:tgtEl>
                                        <p:attrNameLst>
                                          <p:attrName>style.visibility</p:attrName>
                                        </p:attrNameLst>
                                      </p:cBhvr>
                                      <p:to>
                                        <p:strVal val="visible"/>
                                      </p:to>
                                    </p:set>
                                    <p:anim calcmode="lin" valueType="num">
                                      <p:cBhvr additive="base">
                                        <p:cTn id="13" dur="500" fill="hold"/>
                                        <p:tgtEl>
                                          <p:spTgt spid="74755">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5">
                                            <p:txEl>
                                              <p:pRg st="0" end="0"/>
                                            </p:txEl>
                                          </p:spTgt>
                                        </p:tgtEl>
                                        <p:attrNameLst>
                                          <p:attrName>style.visibility</p:attrName>
                                        </p:attrNameLst>
                                      </p:cBhvr>
                                      <p:to>
                                        <p:strVal val="visible"/>
                                      </p:to>
                                    </p:set>
                                    <p:anim calcmode="lin" valueType="num">
                                      <p:cBhvr additive="base">
                                        <p:cTn id="19"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55">
                                            <p:txEl>
                                              <p:pRg st="1" end="1"/>
                                            </p:txEl>
                                          </p:spTgt>
                                        </p:tgtEl>
                                        <p:attrNameLst>
                                          <p:attrName>style.visibility</p:attrName>
                                        </p:attrNameLst>
                                      </p:cBhvr>
                                      <p:to>
                                        <p:strVal val="visible"/>
                                      </p:to>
                                    </p:set>
                                    <p:anim calcmode="lin" valueType="num">
                                      <p:cBhvr additive="base">
                                        <p:cTn id="25"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autoUpdateAnimBg="0"/>
      <p:bldP spid="74755" grpId="0" build="p"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1026"/>
          <p:cNvSpPr>
            <a:spLocks noGrp="1"/>
          </p:cNvSpPr>
          <p:nvPr>
            <p:ph type="title"/>
          </p:nvPr>
        </p:nvSpPr>
        <p:spPr>
          <a:solidFill>
            <a:srgbClr val="FF9966"/>
          </a:solidFill>
        </p:spPr>
        <p:txBody>
          <a:bodyPr/>
          <a:lstStyle/>
          <a:p>
            <a:pPr eaLnBrk="1" hangingPunct="1"/>
            <a:r>
              <a:rPr lang="de-DE" altLang="de-DE" sz="2400" dirty="0">
                <a:solidFill>
                  <a:schemeClr val="tx1"/>
                </a:solidFill>
              </a:rPr>
              <a:t>Information zum Unterrichtsumfang im ersten Schuljahr</a:t>
            </a:r>
          </a:p>
        </p:txBody>
      </p:sp>
      <p:sp>
        <p:nvSpPr>
          <p:cNvPr id="53251" name="Text Box 1027"/>
          <p:cNvSpPr txBox="1">
            <a:spLocks noChangeArrowheads="1"/>
          </p:cNvSpPr>
          <p:nvPr/>
        </p:nvSpPr>
        <p:spPr bwMode="auto">
          <a:xfrm>
            <a:off x="3505200" y="1905000"/>
            <a:ext cx="5410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3200" dirty="0">
                <a:latin typeface="Times New Roman" panose="02020603050405020304" pitchFamily="18" charset="0"/>
              </a:rPr>
              <a:t>    </a:t>
            </a:r>
            <a:r>
              <a:rPr lang="de-DE" altLang="de-DE" sz="2400" u="sng" dirty="0">
                <a:latin typeface="Times New Roman" panose="02020603050405020304" pitchFamily="18" charset="0"/>
              </a:rPr>
              <a:t>Im 1. Schuljahr:</a:t>
            </a:r>
            <a:r>
              <a:rPr lang="de-DE" altLang="de-DE" sz="2400" dirty="0">
                <a:latin typeface="Times New Roman" panose="02020603050405020304" pitchFamily="18" charset="0"/>
              </a:rPr>
              <a:t> 22 Wochenstunden (WStd.) vom 2. Schultag an plus 3 WStd. Lernzeit</a:t>
            </a:r>
          </a:p>
        </p:txBody>
      </p:sp>
      <p:sp>
        <p:nvSpPr>
          <p:cNvPr id="53257" name="Text Box 1033"/>
          <p:cNvSpPr txBox="1">
            <a:spLocks noChangeArrowheads="1"/>
          </p:cNvSpPr>
          <p:nvPr/>
        </p:nvSpPr>
        <p:spPr bwMode="auto">
          <a:xfrm>
            <a:off x="2362200" y="3733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pic>
        <p:nvPicPr>
          <p:cNvPr id="53259" name="Picture 1035" descr="C:\Dokumente und Einstellungen\Ruth\Eigene Dateien\Eigene Bilder\Schule_Kinder\Zeichn Kinder in Schu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4113213"/>
            <a:ext cx="22098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036" descr="C:\Dokumente und Einstellungen\Ruth\Eigene Dateien\Eigene Bilder\Schule_Kinder\Tafel mit Stift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17145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0-#ppt_w/2"/>
                                          </p:val>
                                        </p:tav>
                                        <p:tav tm="100000">
                                          <p:val>
                                            <p:strVal val="#ppt_x"/>
                                          </p:val>
                                        </p:tav>
                                      </p:tavLst>
                                    </p:anim>
                                    <p:anim calcmode="lin" valueType="num">
                                      <p:cBhvr additive="base">
                                        <p:cTn id="8" dur="500" fill="hold"/>
                                        <p:tgtEl>
                                          <p:spTgt spid="532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3260"/>
                                        </p:tgtEl>
                                        <p:attrNameLst>
                                          <p:attrName>style.visibility</p:attrName>
                                        </p:attrNameLst>
                                      </p:cBhvr>
                                      <p:to>
                                        <p:strVal val="visible"/>
                                      </p:to>
                                    </p:set>
                                    <p:anim calcmode="lin" valueType="num">
                                      <p:cBhvr additive="base">
                                        <p:cTn id="13" dur="500" fill="hold"/>
                                        <p:tgtEl>
                                          <p:spTgt spid="53260"/>
                                        </p:tgtEl>
                                        <p:attrNameLst>
                                          <p:attrName>ppt_x</p:attrName>
                                        </p:attrNameLst>
                                      </p:cBhvr>
                                      <p:tavLst>
                                        <p:tav tm="0">
                                          <p:val>
                                            <p:strVal val="0-#ppt_w/2"/>
                                          </p:val>
                                        </p:tav>
                                        <p:tav tm="100000">
                                          <p:val>
                                            <p:strVal val="#ppt_x"/>
                                          </p:val>
                                        </p:tav>
                                      </p:tavLst>
                                    </p:anim>
                                    <p:anim calcmode="lin" valueType="num">
                                      <p:cBhvr additive="base">
                                        <p:cTn id="14" dur="500" fill="hold"/>
                                        <p:tgtEl>
                                          <p:spTgt spid="5326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3251"/>
                                        </p:tgtEl>
                                        <p:attrNameLst>
                                          <p:attrName>style.visibility</p:attrName>
                                        </p:attrNameLst>
                                      </p:cBhvr>
                                      <p:to>
                                        <p:strVal val="visible"/>
                                      </p:to>
                                    </p:set>
                                    <p:anim calcmode="lin" valueType="num">
                                      <p:cBhvr additive="base">
                                        <p:cTn id="19" dur="500" fill="hold"/>
                                        <p:tgtEl>
                                          <p:spTgt spid="53251"/>
                                        </p:tgtEl>
                                        <p:attrNameLst>
                                          <p:attrName>ppt_x</p:attrName>
                                        </p:attrNameLst>
                                      </p:cBhvr>
                                      <p:tavLst>
                                        <p:tav tm="0">
                                          <p:val>
                                            <p:strVal val="1+#ppt_w/2"/>
                                          </p:val>
                                        </p:tav>
                                        <p:tav tm="100000">
                                          <p:val>
                                            <p:strVal val="#ppt_x"/>
                                          </p:val>
                                        </p:tav>
                                      </p:tavLst>
                                    </p:anim>
                                    <p:anim calcmode="lin" valueType="num">
                                      <p:cBhvr additive="base">
                                        <p:cTn id="20" dur="500" fill="hold"/>
                                        <p:tgtEl>
                                          <p:spTgt spid="5325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53257"/>
                                        </p:tgtEl>
                                        <p:attrNameLst>
                                          <p:attrName>style.visibility</p:attrName>
                                        </p:attrNameLst>
                                      </p:cBhvr>
                                      <p:to>
                                        <p:strVal val="visible"/>
                                      </p:to>
                                    </p:set>
                                    <p:anim calcmode="lin" valueType="num">
                                      <p:cBhvr additive="base">
                                        <p:cTn id="25" dur="500" fill="hold"/>
                                        <p:tgtEl>
                                          <p:spTgt spid="53257"/>
                                        </p:tgtEl>
                                        <p:attrNameLst>
                                          <p:attrName>ppt_x</p:attrName>
                                        </p:attrNameLst>
                                      </p:cBhvr>
                                      <p:tavLst>
                                        <p:tav tm="0">
                                          <p:val>
                                            <p:strVal val="0-#ppt_w/2"/>
                                          </p:val>
                                        </p:tav>
                                        <p:tav tm="100000">
                                          <p:val>
                                            <p:strVal val="#ppt_x"/>
                                          </p:val>
                                        </p:tav>
                                      </p:tavLst>
                                    </p:anim>
                                    <p:anim calcmode="lin" valueType="num">
                                      <p:cBhvr additive="base">
                                        <p:cTn id="26" dur="500" fill="hold"/>
                                        <p:tgtEl>
                                          <p:spTgt spid="5325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53259"/>
                                        </p:tgtEl>
                                        <p:attrNameLst>
                                          <p:attrName>style.visibility</p:attrName>
                                        </p:attrNameLst>
                                      </p:cBhvr>
                                      <p:to>
                                        <p:strVal val="visible"/>
                                      </p:to>
                                    </p:set>
                                    <p:anim calcmode="lin" valueType="num">
                                      <p:cBhvr additive="base">
                                        <p:cTn id="31" dur="500" fill="hold"/>
                                        <p:tgtEl>
                                          <p:spTgt spid="53259"/>
                                        </p:tgtEl>
                                        <p:attrNameLst>
                                          <p:attrName>ppt_x</p:attrName>
                                        </p:attrNameLst>
                                      </p:cBhvr>
                                      <p:tavLst>
                                        <p:tav tm="0">
                                          <p:val>
                                            <p:strVal val="1+#ppt_w/2"/>
                                          </p:val>
                                        </p:tav>
                                        <p:tav tm="100000">
                                          <p:val>
                                            <p:strVal val="#ppt_x"/>
                                          </p:val>
                                        </p:tav>
                                      </p:tavLst>
                                    </p:anim>
                                    <p:anim calcmode="lin" valueType="num">
                                      <p:cBhvr additive="base">
                                        <p:cTn id="32" dur="500" fill="hold"/>
                                        <p:tgtEl>
                                          <p:spTgt spid="532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autoUpdateAnimBg="0"/>
      <p:bldP spid="53251" grpId="0" autoUpdateAnimBg="0"/>
      <p:bldP spid="5325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419100" y="404813"/>
            <a:ext cx="8353425" cy="59055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lnSpc>
                <a:spcPct val="90000"/>
              </a:lnSpc>
              <a:spcBef>
                <a:spcPct val="0"/>
              </a:spcBef>
              <a:buClrTx/>
              <a:buSzTx/>
              <a:buFontTx/>
              <a:buNone/>
              <a:defRPr/>
            </a:pPr>
            <a:r>
              <a:rPr lang="de-DE" altLang="de-DE" sz="3600" dirty="0">
                <a:latin typeface="+mn-lt"/>
              </a:rPr>
              <a:t>Schulische Zeittafel: 1. Schuljahr (Bsp.)</a:t>
            </a:r>
          </a:p>
        </p:txBody>
      </p:sp>
      <p:graphicFrame>
        <p:nvGraphicFramePr>
          <p:cNvPr id="58424" name="Group 56"/>
          <p:cNvGraphicFramePr>
            <a:graphicFrameLocks noGrp="1"/>
          </p:cNvGraphicFramePr>
          <p:nvPr/>
        </p:nvGraphicFramePr>
        <p:xfrm>
          <a:off x="814388" y="941388"/>
          <a:ext cx="7561262" cy="5594350"/>
        </p:xfrm>
        <a:graphic>
          <a:graphicData uri="http://schemas.openxmlformats.org/drawingml/2006/table">
            <a:tbl>
              <a:tblPr/>
              <a:tblGrid>
                <a:gridCol w="3780631">
                  <a:extLst>
                    <a:ext uri="{9D8B030D-6E8A-4147-A177-3AD203B41FA5}">
                      <a16:colId xmlns:a16="http://schemas.microsoft.com/office/drawing/2014/main" val="20000"/>
                    </a:ext>
                  </a:extLst>
                </a:gridCol>
                <a:gridCol w="3780631">
                  <a:extLst>
                    <a:ext uri="{9D8B030D-6E8A-4147-A177-3AD203B41FA5}">
                      <a16:colId xmlns:a16="http://schemas.microsoft.com/office/drawing/2014/main" val="20001"/>
                    </a:ext>
                  </a:extLst>
                </a:gridCol>
              </a:tblGrid>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Uhrzeit</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Times New Roman" pitchFamily="18" charset="0"/>
                      </a:endParaRP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08.00 – 08.15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Offener Beginn</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08.15 – 09.00</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1. Stunde</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09.00 – 09.45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2. Stunde</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09.45 – 09.55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Times New Roman" pitchFamily="18" charset="0"/>
                        </a:rPr>
                        <a:t>Frühstück in der Klasse</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09.55 – 10.15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Times New Roman" pitchFamily="18" charset="0"/>
                        </a:rPr>
                        <a:t>1. Spielpause auf dem Hof</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10.15 – 11.00</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3. Stunde</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118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11.00 – 11.45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4. Stunde</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11.45 – 12.00</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Times New Roman" pitchFamily="18" charset="0"/>
                        </a:rPr>
                        <a:t>2. Spielpause auf dem Hof</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8"/>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12.00 – 12.45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2800" b="0" i="0" u="none" strike="noStrike" cap="none" normalizeH="0" baseline="0" dirty="0">
                          <a:ln>
                            <a:noFill/>
                          </a:ln>
                          <a:solidFill>
                            <a:schemeClr val="tx1"/>
                          </a:solidFill>
                          <a:effectLst/>
                          <a:latin typeface="Times New Roman" pitchFamily="18" charset="0"/>
                        </a:rPr>
                        <a:t>5. Stunde (z. B Lernzeit)</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additive="base">
                                        <p:cTn id="7" dur="500" fill="hold"/>
                                        <p:tgtEl>
                                          <p:spTgt spid="58371"/>
                                        </p:tgtEl>
                                        <p:attrNameLst>
                                          <p:attrName>ppt_x</p:attrName>
                                        </p:attrNameLst>
                                      </p:cBhvr>
                                      <p:tavLst>
                                        <p:tav tm="0">
                                          <p:val>
                                            <p:strVal val="0-#ppt_w/2"/>
                                          </p:val>
                                        </p:tav>
                                        <p:tav tm="100000">
                                          <p:val>
                                            <p:strVal val="#ppt_x"/>
                                          </p:val>
                                        </p:tav>
                                      </p:tavLst>
                                    </p:anim>
                                    <p:anim calcmode="lin" valueType="num">
                                      <p:cBhvr additive="base">
                                        <p:cTn id="8" dur="500" fill="hold"/>
                                        <p:tgtEl>
                                          <p:spTgt spid="583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8424"/>
                                        </p:tgtEl>
                                        <p:attrNameLst>
                                          <p:attrName>style.visibility</p:attrName>
                                        </p:attrNameLst>
                                      </p:cBhvr>
                                      <p:to>
                                        <p:strVal val="visible"/>
                                      </p:to>
                                    </p:set>
                                    <p:anim calcmode="lin" valueType="num">
                                      <p:cBhvr additive="base">
                                        <p:cTn id="13" dur="500" fill="hold"/>
                                        <p:tgtEl>
                                          <p:spTgt spid="58424"/>
                                        </p:tgtEl>
                                        <p:attrNameLst>
                                          <p:attrName>ppt_x</p:attrName>
                                        </p:attrNameLst>
                                      </p:cBhvr>
                                      <p:tavLst>
                                        <p:tav tm="0">
                                          <p:val>
                                            <p:strVal val="0-#ppt_w/2"/>
                                          </p:val>
                                        </p:tav>
                                        <p:tav tm="100000">
                                          <p:val>
                                            <p:strVal val="#ppt_x"/>
                                          </p:val>
                                        </p:tav>
                                      </p:tavLst>
                                    </p:anim>
                                    <p:anim calcmode="lin" valueType="num">
                                      <p:cBhvr additive="base">
                                        <p:cTn id="14" dur="500" fill="hold"/>
                                        <p:tgtEl>
                                          <p:spTgt spid="584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1066800" y="533400"/>
            <a:ext cx="7239000" cy="5349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lnSpc>
                <a:spcPct val="90000"/>
              </a:lnSpc>
              <a:spcBef>
                <a:spcPct val="50000"/>
              </a:spcBef>
              <a:buClrTx/>
              <a:buSzTx/>
              <a:buFontTx/>
              <a:buNone/>
            </a:pPr>
            <a:r>
              <a:rPr lang="de-DE" altLang="de-DE" sz="3200" dirty="0">
                <a:solidFill>
                  <a:srgbClr val="000000"/>
                </a:solidFill>
              </a:rPr>
              <a:t>Bemerkungen zum Anfangsunterricht</a:t>
            </a:r>
          </a:p>
        </p:txBody>
      </p:sp>
      <p:sp>
        <p:nvSpPr>
          <p:cNvPr id="54277" name="Text Box 5"/>
          <p:cNvSpPr txBox="1">
            <a:spLocks noChangeArrowheads="1"/>
          </p:cNvSpPr>
          <p:nvPr/>
        </p:nvSpPr>
        <p:spPr bwMode="auto">
          <a:xfrm>
            <a:off x="1143000" y="1676400"/>
            <a:ext cx="73914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dirty="0">
                <a:solidFill>
                  <a:srgbClr val="000000"/>
                </a:solidFill>
                <a:latin typeface="Times New Roman" panose="02020603050405020304" pitchFamily="18" charset="0"/>
              </a:rPr>
              <a:t>22 </a:t>
            </a:r>
            <a:r>
              <a:rPr lang="de-DE" altLang="de-DE" sz="2400" dirty="0" err="1">
                <a:solidFill>
                  <a:srgbClr val="000000"/>
                </a:solidFill>
                <a:latin typeface="Times New Roman" panose="02020603050405020304" pitchFamily="18" charset="0"/>
              </a:rPr>
              <a:t>WStd</a:t>
            </a:r>
            <a:r>
              <a:rPr lang="de-DE" altLang="de-DE" sz="2400" dirty="0">
                <a:solidFill>
                  <a:srgbClr val="000000"/>
                </a:solidFill>
                <a:latin typeface="Times New Roman" panose="02020603050405020304" pitchFamily="18" charset="0"/>
              </a:rPr>
              <a:t>. sind </a:t>
            </a:r>
            <a:r>
              <a:rPr lang="de-DE" altLang="de-DE" sz="2400" b="1" dirty="0">
                <a:solidFill>
                  <a:srgbClr val="000000"/>
                </a:solidFill>
                <a:latin typeface="Times New Roman" panose="02020603050405020304" pitchFamily="18" charset="0"/>
              </a:rPr>
              <a:t>sehr anstrengend</a:t>
            </a:r>
            <a:r>
              <a:rPr lang="de-DE" altLang="de-DE" sz="2400" dirty="0">
                <a:solidFill>
                  <a:srgbClr val="000000"/>
                </a:solidFill>
                <a:latin typeface="Times New Roman" panose="02020603050405020304" pitchFamily="18" charset="0"/>
              </a:rPr>
              <a:t> für viele Kinder.</a:t>
            </a:r>
          </a:p>
        </p:txBody>
      </p:sp>
      <p:sp>
        <p:nvSpPr>
          <p:cNvPr id="54278" name="Text Box 6"/>
          <p:cNvSpPr txBox="1">
            <a:spLocks noChangeArrowheads="1"/>
          </p:cNvSpPr>
          <p:nvPr/>
        </p:nvSpPr>
        <p:spPr bwMode="auto">
          <a:xfrm>
            <a:off x="1143000" y="2286000"/>
            <a:ext cx="7391400" cy="461963"/>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dirty="0">
                <a:solidFill>
                  <a:srgbClr val="000000"/>
                </a:solidFill>
              </a:rPr>
              <a:t>Deshalb achten wir auf einen sanften Einstieg durch: </a:t>
            </a:r>
          </a:p>
        </p:txBody>
      </p:sp>
      <p:sp>
        <p:nvSpPr>
          <p:cNvPr id="54279" name="Text Box 7"/>
          <p:cNvSpPr txBox="1">
            <a:spLocks noChangeArrowheads="1"/>
          </p:cNvSpPr>
          <p:nvPr/>
        </p:nvSpPr>
        <p:spPr bwMode="auto">
          <a:xfrm>
            <a:off x="1143000" y="2895600"/>
            <a:ext cx="7391400" cy="4572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dirty="0">
                <a:solidFill>
                  <a:srgbClr val="000000"/>
                </a:solidFill>
                <a:latin typeface="Times New Roman" panose="02020603050405020304" pitchFamily="18" charset="0"/>
              </a:rPr>
              <a:t>  kurze Unterrichtseinheiten, viel handelndes Lernen</a:t>
            </a:r>
          </a:p>
        </p:txBody>
      </p:sp>
      <p:sp>
        <p:nvSpPr>
          <p:cNvPr id="54280" name="Text Box 8"/>
          <p:cNvSpPr txBox="1">
            <a:spLocks noChangeArrowheads="1"/>
          </p:cNvSpPr>
          <p:nvPr/>
        </p:nvSpPr>
        <p:spPr bwMode="auto">
          <a:xfrm>
            <a:off x="1143000" y="3429000"/>
            <a:ext cx="7391400" cy="822325"/>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dirty="0">
                <a:solidFill>
                  <a:srgbClr val="000000"/>
                </a:solidFill>
                <a:latin typeface="Times New Roman" panose="02020603050405020304" pitchFamily="18" charset="0"/>
              </a:rPr>
              <a:t>  viele Unterbrechungen durch Spiele, Lieder, zusätzliche</a:t>
            </a:r>
            <a:br>
              <a:rPr lang="de-DE" altLang="de-DE" sz="2400" dirty="0">
                <a:solidFill>
                  <a:srgbClr val="000000"/>
                </a:solidFill>
                <a:latin typeface="Times New Roman" panose="02020603050405020304" pitchFamily="18" charset="0"/>
              </a:rPr>
            </a:br>
            <a:r>
              <a:rPr lang="de-DE" altLang="de-DE" sz="2400" dirty="0">
                <a:solidFill>
                  <a:srgbClr val="000000"/>
                </a:solidFill>
                <a:latin typeface="Times New Roman" panose="02020603050405020304" pitchFamily="18" charset="0"/>
              </a:rPr>
              <a:t>    kleine (Hof-)Pausen</a:t>
            </a:r>
          </a:p>
        </p:txBody>
      </p:sp>
      <p:sp>
        <p:nvSpPr>
          <p:cNvPr id="54281" name="Text Box 9"/>
          <p:cNvSpPr txBox="1">
            <a:spLocks noChangeArrowheads="1"/>
          </p:cNvSpPr>
          <p:nvPr/>
        </p:nvSpPr>
        <p:spPr bwMode="auto">
          <a:xfrm>
            <a:off x="1143000" y="4343400"/>
            <a:ext cx="7391400" cy="4572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dirty="0">
                <a:solidFill>
                  <a:srgbClr val="000000"/>
                </a:solidFill>
                <a:latin typeface="Times New Roman" panose="02020603050405020304" pitchFamily="18" charset="0"/>
              </a:rPr>
              <a:t>  Förderung des sozialen Miteinanders </a:t>
            </a:r>
          </a:p>
        </p:txBody>
      </p:sp>
      <p:sp>
        <p:nvSpPr>
          <p:cNvPr id="54282" name="Text Box 10"/>
          <p:cNvSpPr txBox="1">
            <a:spLocks noChangeArrowheads="1"/>
          </p:cNvSpPr>
          <p:nvPr/>
        </p:nvSpPr>
        <p:spPr bwMode="auto">
          <a:xfrm>
            <a:off x="1143000" y="4953000"/>
            <a:ext cx="7391400" cy="4572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dirty="0">
                <a:solidFill>
                  <a:srgbClr val="000000"/>
                </a:solidFill>
                <a:latin typeface="Times New Roman" panose="02020603050405020304" pitchFamily="18" charset="0"/>
              </a:rPr>
              <a:t>  Erlernen von Regeln und Ritualen</a:t>
            </a:r>
          </a:p>
        </p:txBody>
      </p:sp>
      <p:sp>
        <p:nvSpPr>
          <p:cNvPr id="54283" name="Text Box 11"/>
          <p:cNvSpPr txBox="1">
            <a:spLocks noChangeArrowheads="1"/>
          </p:cNvSpPr>
          <p:nvPr/>
        </p:nvSpPr>
        <p:spPr bwMode="auto">
          <a:xfrm>
            <a:off x="1143000" y="5638800"/>
            <a:ext cx="7391400" cy="4572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dirty="0">
                <a:solidFill>
                  <a:srgbClr val="000000"/>
                </a:solidFill>
                <a:latin typeface="Times New Roman" panose="02020603050405020304" pitchFamily="18" charset="0"/>
              </a:rPr>
              <a:t>  Patenklasse (2. Schuljahr) hilft beim Einleben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276">
                                            <p:bg/>
                                          </p:spTgt>
                                        </p:tgtEl>
                                        <p:attrNameLst>
                                          <p:attrName>style.visibility</p:attrName>
                                        </p:attrNameLst>
                                      </p:cBhvr>
                                      <p:to>
                                        <p:strVal val="visible"/>
                                      </p:to>
                                    </p:set>
                                    <p:anim calcmode="lin" valueType="num">
                                      <p:cBhvr additive="base">
                                        <p:cTn id="7" dur="500" fill="hold"/>
                                        <p:tgtEl>
                                          <p:spTgt spid="5427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6">
                                            <p:bg/>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4276">
                                            <p:txEl>
                                              <p:pRg st="0" end="0"/>
                                            </p:txEl>
                                          </p:spTgt>
                                        </p:tgtEl>
                                        <p:attrNameLst>
                                          <p:attrName>style.visibility</p:attrName>
                                        </p:attrNameLst>
                                      </p:cBhvr>
                                      <p:to>
                                        <p:strVal val="visible"/>
                                      </p:to>
                                    </p:set>
                                    <p:anim calcmode="lin" valueType="num">
                                      <p:cBhvr additive="base">
                                        <p:cTn id="12" dur="500" fill="hold"/>
                                        <p:tgtEl>
                                          <p:spTgt spid="5427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42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4277"/>
                                        </p:tgtEl>
                                        <p:attrNameLst>
                                          <p:attrName>style.visibility</p:attrName>
                                        </p:attrNameLst>
                                      </p:cBhvr>
                                      <p:to>
                                        <p:strVal val="visible"/>
                                      </p:to>
                                    </p:set>
                                    <p:anim calcmode="lin" valueType="num">
                                      <p:cBhvr additive="base">
                                        <p:cTn id="18" dur="500" fill="hold"/>
                                        <p:tgtEl>
                                          <p:spTgt spid="54277"/>
                                        </p:tgtEl>
                                        <p:attrNameLst>
                                          <p:attrName>ppt_x</p:attrName>
                                        </p:attrNameLst>
                                      </p:cBhvr>
                                      <p:tavLst>
                                        <p:tav tm="0">
                                          <p:val>
                                            <p:strVal val="0-#ppt_w/2"/>
                                          </p:val>
                                        </p:tav>
                                        <p:tav tm="100000">
                                          <p:val>
                                            <p:strVal val="#ppt_x"/>
                                          </p:val>
                                        </p:tav>
                                      </p:tavLst>
                                    </p:anim>
                                    <p:anim calcmode="lin" valueType="num">
                                      <p:cBhvr additive="base">
                                        <p:cTn id="19" dur="500" fill="hold"/>
                                        <p:tgtEl>
                                          <p:spTgt spid="5427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4278"/>
                                        </p:tgtEl>
                                        <p:attrNameLst>
                                          <p:attrName>style.visibility</p:attrName>
                                        </p:attrNameLst>
                                      </p:cBhvr>
                                      <p:to>
                                        <p:strVal val="visible"/>
                                      </p:to>
                                    </p:set>
                                    <p:anim calcmode="lin" valueType="num">
                                      <p:cBhvr additive="base">
                                        <p:cTn id="24" dur="500" fill="hold"/>
                                        <p:tgtEl>
                                          <p:spTgt spid="54278"/>
                                        </p:tgtEl>
                                        <p:attrNameLst>
                                          <p:attrName>ppt_x</p:attrName>
                                        </p:attrNameLst>
                                      </p:cBhvr>
                                      <p:tavLst>
                                        <p:tav tm="0">
                                          <p:val>
                                            <p:strVal val="0-#ppt_w/2"/>
                                          </p:val>
                                        </p:tav>
                                        <p:tav tm="100000">
                                          <p:val>
                                            <p:strVal val="#ppt_x"/>
                                          </p:val>
                                        </p:tav>
                                      </p:tavLst>
                                    </p:anim>
                                    <p:anim calcmode="lin" valueType="num">
                                      <p:cBhvr additive="base">
                                        <p:cTn id="25" dur="500" fill="hold"/>
                                        <p:tgtEl>
                                          <p:spTgt spid="54278"/>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4279"/>
                                        </p:tgtEl>
                                        <p:attrNameLst>
                                          <p:attrName>style.visibility</p:attrName>
                                        </p:attrNameLst>
                                      </p:cBhvr>
                                      <p:to>
                                        <p:strVal val="visible"/>
                                      </p:to>
                                    </p:set>
                                    <p:anim calcmode="lin" valueType="num">
                                      <p:cBhvr additive="base">
                                        <p:cTn id="30" dur="500" fill="hold"/>
                                        <p:tgtEl>
                                          <p:spTgt spid="54279"/>
                                        </p:tgtEl>
                                        <p:attrNameLst>
                                          <p:attrName>ppt_x</p:attrName>
                                        </p:attrNameLst>
                                      </p:cBhvr>
                                      <p:tavLst>
                                        <p:tav tm="0">
                                          <p:val>
                                            <p:strVal val="0-#ppt_w/2"/>
                                          </p:val>
                                        </p:tav>
                                        <p:tav tm="100000">
                                          <p:val>
                                            <p:strVal val="#ppt_x"/>
                                          </p:val>
                                        </p:tav>
                                      </p:tavLst>
                                    </p:anim>
                                    <p:anim calcmode="lin" valueType="num">
                                      <p:cBhvr additive="base">
                                        <p:cTn id="31" dur="500" fill="hold"/>
                                        <p:tgtEl>
                                          <p:spTgt spid="54279"/>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4280"/>
                                        </p:tgtEl>
                                        <p:attrNameLst>
                                          <p:attrName>style.visibility</p:attrName>
                                        </p:attrNameLst>
                                      </p:cBhvr>
                                      <p:to>
                                        <p:strVal val="visible"/>
                                      </p:to>
                                    </p:set>
                                    <p:anim calcmode="lin" valueType="num">
                                      <p:cBhvr additive="base">
                                        <p:cTn id="36" dur="500" fill="hold"/>
                                        <p:tgtEl>
                                          <p:spTgt spid="54280"/>
                                        </p:tgtEl>
                                        <p:attrNameLst>
                                          <p:attrName>ppt_x</p:attrName>
                                        </p:attrNameLst>
                                      </p:cBhvr>
                                      <p:tavLst>
                                        <p:tav tm="0">
                                          <p:val>
                                            <p:strVal val="0-#ppt_w/2"/>
                                          </p:val>
                                        </p:tav>
                                        <p:tav tm="100000">
                                          <p:val>
                                            <p:strVal val="#ppt_x"/>
                                          </p:val>
                                        </p:tav>
                                      </p:tavLst>
                                    </p:anim>
                                    <p:anim calcmode="lin" valueType="num">
                                      <p:cBhvr additive="base">
                                        <p:cTn id="37" dur="500" fill="hold"/>
                                        <p:tgtEl>
                                          <p:spTgt spid="54280"/>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4281"/>
                                        </p:tgtEl>
                                        <p:attrNameLst>
                                          <p:attrName>style.visibility</p:attrName>
                                        </p:attrNameLst>
                                      </p:cBhvr>
                                      <p:to>
                                        <p:strVal val="visible"/>
                                      </p:to>
                                    </p:set>
                                    <p:anim calcmode="lin" valueType="num">
                                      <p:cBhvr additive="base">
                                        <p:cTn id="42" dur="500" fill="hold"/>
                                        <p:tgtEl>
                                          <p:spTgt spid="54281"/>
                                        </p:tgtEl>
                                        <p:attrNameLst>
                                          <p:attrName>ppt_x</p:attrName>
                                        </p:attrNameLst>
                                      </p:cBhvr>
                                      <p:tavLst>
                                        <p:tav tm="0">
                                          <p:val>
                                            <p:strVal val="0-#ppt_w/2"/>
                                          </p:val>
                                        </p:tav>
                                        <p:tav tm="100000">
                                          <p:val>
                                            <p:strVal val="#ppt_x"/>
                                          </p:val>
                                        </p:tav>
                                      </p:tavLst>
                                    </p:anim>
                                    <p:anim calcmode="lin" valueType="num">
                                      <p:cBhvr additive="base">
                                        <p:cTn id="43" dur="500" fill="hold"/>
                                        <p:tgtEl>
                                          <p:spTgt spid="54281"/>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4282"/>
                                        </p:tgtEl>
                                        <p:attrNameLst>
                                          <p:attrName>style.visibility</p:attrName>
                                        </p:attrNameLst>
                                      </p:cBhvr>
                                      <p:to>
                                        <p:strVal val="visible"/>
                                      </p:to>
                                    </p:set>
                                    <p:anim calcmode="lin" valueType="num">
                                      <p:cBhvr additive="base">
                                        <p:cTn id="48" dur="500" fill="hold"/>
                                        <p:tgtEl>
                                          <p:spTgt spid="54282"/>
                                        </p:tgtEl>
                                        <p:attrNameLst>
                                          <p:attrName>ppt_x</p:attrName>
                                        </p:attrNameLst>
                                      </p:cBhvr>
                                      <p:tavLst>
                                        <p:tav tm="0">
                                          <p:val>
                                            <p:strVal val="0-#ppt_w/2"/>
                                          </p:val>
                                        </p:tav>
                                        <p:tav tm="100000">
                                          <p:val>
                                            <p:strVal val="#ppt_x"/>
                                          </p:val>
                                        </p:tav>
                                      </p:tavLst>
                                    </p:anim>
                                    <p:anim calcmode="lin" valueType="num">
                                      <p:cBhvr additive="base">
                                        <p:cTn id="49" dur="500" fill="hold"/>
                                        <p:tgtEl>
                                          <p:spTgt spid="54282"/>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54283"/>
                                        </p:tgtEl>
                                        <p:attrNameLst>
                                          <p:attrName>style.visibility</p:attrName>
                                        </p:attrNameLst>
                                      </p:cBhvr>
                                      <p:to>
                                        <p:strVal val="visible"/>
                                      </p:to>
                                    </p:set>
                                    <p:anim calcmode="lin" valueType="num">
                                      <p:cBhvr additive="base">
                                        <p:cTn id="54" dur="500" fill="hold"/>
                                        <p:tgtEl>
                                          <p:spTgt spid="54283"/>
                                        </p:tgtEl>
                                        <p:attrNameLst>
                                          <p:attrName>ppt_x</p:attrName>
                                        </p:attrNameLst>
                                      </p:cBhvr>
                                      <p:tavLst>
                                        <p:tav tm="0">
                                          <p:val>
                                            <p:strVal val="0-#ppt_w/2"/>
                                          </p:val>
                                        </p:tav>
                                        <p:tav tm="100000">
                                          <p:val>
                                            <p:strVal val="#ppt_x"/>
                                          </p:val>
                                        </p:tav>
                                      </p:tavLst>
                                    </p:anim>
                                    <p:anim calcmode="lin" valueType="num">
                                      <p:cBhvr additive="base">
                                        <p:cTn id="55" dur="500" fill="hold"/>
                                        <p:tgtEl>
                                          <p:spTgt spid="54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nimBg="1" autoUpdateAnimBg="0" advAuto="0"/>
      <p:bldP spid="54277" grpId="0" animBg="1" autoUpdateAnimBg="0"/>
      <p:bldP spid="54278" grpId="0" animBg="1" autoUpdateAnimBg="0"/>
      <p:bldP spid="54279" grpId="0" animBg="1" autoUpdateAnimBg="0"/>
      <p:bldP spid="54280" grpId="0" animBg="1" autoUpdateAnimBg="0"/>
      <p:bldP spid="54281" grpId="0" animBg="1" autoUpdateAnimBg="0"/>
      <p:bldP spid="54282" grpId="0" animBg="1" autoUpdateAnimBg="0"/>
      <p:bldP spid="5428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971550" y="476250"/>
            <a:ext cx="7467600" cy="1143000"/>
          </a:xfrm>
          <a:solidFill>
            <a:srgbClr val="FF9966"/>
          </a:solidFill>
        </p:spPr>
        <p:txBody>
          <a:bodyPr lIns="92075" tIns="46038" rIns="92075" bIns="46038"/>
          <a:lstStyle/>
          <a:p>
            <a:pPr eaLnBrk="1" hangingPunct="1"/>
            <a:r>
              <a:rPr lang="de-DE" altLang="de-DE" sz="6000" u="sng" dirty="0">
                <a:solidFill>
                  <a:schemeClr val="tx1"/>
                </a:solidFill>
              </a:rPr>
              <a:t>Themen des Abends</a:t>
            </a:r>
          </a:p>
        </p:txBody>
      </p:sp>
      <p:sp>
        <p:nvSpPr>
          <p:cNvPr id="19459" name="Rectangle 3"/>
          <p:cNvSpPr>
            <a:spLocks noGrp="1"/>
          </p:cNvSpPr>
          <p:nvPr>
            <p:ph sz="quarter" idx="1"/>
          </p:nvPr>
        </p:nvSpPr>
        <p:spPr>
          <a:xfrm>
            <a:off x="1187450" y="1700213"/>
            <a:ext cx="7620000" cy="4772025"/>
          </a:xfrm>
        </p:spPr>
        <p:txBody>
          <a:bodyPr lIns="92075" tIns="46038" rIns="92075" bIns="46038"/>
          <a:lstStyle/>
          <a:p>
            <a:pPr eaLnBrk="1" hangingPunct="1"/>
            <a:r>
              <a:rPr lang="de-DE" altLang="de-DE" dirty="0"/>
              <a:t>Schulpflicht, Schulfähigkeit, Schulanmeldung und Aufnahme in die Schule, Schuleingangsphase</a:t>
            </a:r>
          </a:p>
          <a:p>
            <a:pPr eaLnBrk="1" hangingPunct="1"/>
            <a:r>
              <a:rPr lang="de-DE" altLang="de-DE" dirty="0"/>
              <a:t>Schwerpunkte unserer Schule</a:t>
            </a:r>
          </a:p>
          <a:p>
            <a:pPr eaLnBrk="1" hangingPunct="1"/>
            <a:r>
              <a:rPr lang="de-DE" altLang="de-DE" dirty="0"/>
              <a:t>Fragen und Antworten zum Schuljahresbeginn</a:t>
            </a:r>
          </a:p>
          <a:p>
            <a:pPr eaLnBrk="1" hangingPunct="1"/>
            <a:r>
              <a:rPr lang="de-DE" altLang="de-DE" dirty="0"/>
              <a:t>Offene Ganztagsschule</a:t>
            </a:r>
          </a:p>
          <a:p>
            <a:pPr eaLnBrk="1" hangingPunct="1"/>
            <a:r>
              <a:rPr lang="de-DE" altLang="de-DE" dirty="0"/>
              <a:t>Schulbegehung und Hinweis auf Film über die Schule</a:t>
            </a:r>
          </a:p>
          <a:p>
            <a:pPr eaLnBrk="1" hangingPunct="1"/>
            <a:endParaRPr lang="de-DE" altLang="de-DE"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8200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82500"/>
                            </p:stCondLst>
                            <p:childTnLst>
                              <p:par>
                                <p:cTn id="10" presetID="2" presetClass="entr" presetSubtype="8" fill="hold" grpId="0" nodeType="after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 calcmode="lin" valueType="num">
                                      <p:cBhvr additive="base">
                                        <p:cTn id="12"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3000"/>
                            </p:stCondLst>
                            <p:childTnLst>
                              <p:par>
                                <p:cTn id="15" presetID="2" presetClass="entr" presetSubtype="8" fill="hold" grpId="0" nodeType="after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 calcmode="lin" valueType="num">
                                      <p:cBhvr additive="base">
                                        <p:cTn id="17"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83500"/>
                            </p:stCondLst>
                            <p:childTnLst>
                              <p:par>
                                <p:cTn id="20" presetID="2" presetClass="entr" presetSubtype="8" fill="hold" grpId="0" nodeType="after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 calcmode="lin" valueType="num">
                                      <p:cBhvr additive="base">
                                        <p:cTn id="22"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4000"/>
                            </p:stCondLst>
                            <p:childTnLst>
                              <p:par>
                                <p:cTn id="25" presetID="2" presetClass="entr" presetSubtype="8" fill="hold" grpId="0" nodeType="after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 calcmode="lin" valueType="num">
                                      <p:cBhvr additive="base">
                                        <p:cTn id="27"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84500"/>
                            </p:stCondLst>
                            <p:childTnLst>
                              <p:par>
                                <p:cTn id="30" presetID="2" presetClass="entr" presetSubtype="8" fill="hold" grpId="0" nodeType="afterEffect">
                                  <p:stCondLst>
                                    <p:cond delay="0"/>
                                  </p:stCondLst>
                                  <p:childTnLst>
                                    <p:set>
                                      <p:cBhvr>
                                        <p:cTn id="31" dur="1" fill="hold">
                                          <p:stCondLst>
                                            <p:cond delay="0"/>
                                          </p:stCondLst>
                                        </p:cTn>
                                        <p:tgtEl>
                                          <p:spTgt spid="19459">
                                            <p:txEl>
                                              <p:pRg st="4" end="4"/>
                                            </p:txEl>
                                          </p:spTgt>
                                        </p:tgtEl>
                                        <p:attrNameLst>
                                          <p:attrName>style.visibility</p:attrName>
                                        </p:attrNameLst>
                                      </p:cBhvr>
                                      <p:to>
                                        <p:strVal val="visible"/>
                                      </p:to>
                                    </p:set>
                                    <p:anim calcmode="lin" valueType="num">
                                      <p:cBhvr additive="base">
                                        <p:cTn id="32"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94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autoUpdateAnimBg="0"/>
      <p:bldP spid="19459"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p:cNvSpPr>
          <p:nvPr>
            <p:ph type="title"/>
          </p:nvPr>
        </p:nvSpPr>
        <p:spPr>
          <a:solidFill>
            <a:srgbClr val="FF9966"/>
          </a:solidFill>
        </p:spPr>
        <p:txBody>
          <a:bodyPr/>
          <a:lstStyle/>
          <a:p>
            <a:pPr eaLnBrk="1" hangingPunct="1"/>
            <a:r>
              <a:rPr lang="de-DE" altLang="de-DE" sz="3600" dirty="0">
                <a:solidFill>
                  <a:schemeClr val="tx1"/>
                </a:solidFill>
              </a:rPr>
              <a:t>Religionsunterricht</a:t>
            </a:r>
          </a:p>
        </p:txBody>
      </p:sp>
      <p:sp>
        <p:nvSpPr>
          <p:cNvPr id="88067" name="Text Box 3"/>
          <p:cNvSpPr txBox="1">
            <a:spLocks noChangeArrowheads="1"/>
          </p:cNvSpPr>
          <p:nvPr/>
        </p:nvSpPr>
        <p:spPr bwMode="auto">
          <a:xfrm>
            <a:off x="1116013" y="1700213"/>
            <a:ext cx="7772400" cy="41544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371600" indent="-4572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dirty="0">
                <a:latin typeface="Times New Roman" panose="02020603050405020304" pitchFamily="18" charset="0"/>
              </a:rPr>
              <a:t>Im 1. Schuljahr im Klassenverband – Vermittlung sozialer Werte!</a:t>
            </a:r>
          </a:p>
          <a:p>
            <a:pPr eaLnBrk="1" hangingPunct="1">
              <a:spcBef>
                <a:spcPct val="50000"/>
              </a:spcBef>
              <a:buClrTx/>
              <a:buSzTx/>
              <a:buFontTx/>
              <a:buChar char="•"/>
            </a:pPr>
            <a:r>
              <a:rPr lang="de-DE" altLang="de-DE" sz="2400" dirty="0">
                <a:latin typeface="Times New Roman" panose="02020603050405020304" pitchFamily="18" charset="0"/>
              </a:rPr>
              <a:t>Ab 2. Schuljahr getrennt nach Konfessionen (ev. o. kath.)</a:t>
            </a:r>
          </a:p>
          <a:p>
            <a:pPr eaLnBrk="1" hangingPunct="1">
              <a:spcBef>
                <a:spcPct val="50000"/>
              </a:spcBef>
              <a:buClrTx/>
              <a:buSzTx/>
              <a:buFontTx/>
              <a:buChar char="•"/>
            </a:pPr>
            <a:r>
              <a:rPr lang="de-DE" altLang="de-DE" sz="2400" dirty="0">
                <a:latin typeface="Times New Roman" panose="02020603050405020304" pitchFamily="18" charset="0"/>
              </a:rPr>
              <a:t>Kinder ohne Konfession können auf Antrag der Eltern zum Religionsunterricht zugelassen werden.</a:t>
            </a:r>
          </a:p>
          <a:p>
            <a:pPr lvl="2" eaLnBrk="1" hangingPunct="1">
              <a:spcBef>
                <a:spcPct val="50000"/>
              </a:spcBef>
              <a:buClrTx/>
              <a:buSzTx/>
              <a:buFontTx/>
              <a:buChar char="•"/>
            </a:pPr>
            <a:r>
              <a:rPr lang="de-DE" altLang="de-DE" sz="2400" dirty="0">
                <a:latin typeface="Times New Roman" panose="02020603050405020304" pitchFamily="18" charset="0"/>
              </a:rPr>
              <a:t>Zustimmung der Kirche ( d. d.  Religionslehrkraft) erforderlich</a:t>
            </a:r>
          </a:p>
          <a:p>
            <a:pPr eaLnBrk="1" hangingPunct="1">
              <a:spcBef>
                <a:spcPct val="50000"/>
              </a:spcBef>
              <a:buClrTx/>
              <a:buSzTx/>
              <a:buFontTx/>
              <a:buChar char="•"/>
            </a:pPr>
            <a:r>
              <a:rPr lang="de-DE" altLang="de-DE" sz="2400" dirty="0">
                <a:latin typeface="Times New Roman" panose="02020603050405020304" pitchFamily="18" charset="0"/>
              </a:rPr>
              <a:t>An- u. Abmeldung gilt mind. ein ganzes Schuljahr / Änderungen immer schriftlich!</a:t>
            </a:r>
          </a:p>
        </p:txBody>
      </p:sp>
      <p:sp>
        <p:nvSpPr>
          <p:cNvPr id="88068" name="Text Box 4"/>
          <p:cNvSpPr txBox="1">
            <a:spLocks noChangeArrowheads="1"/>
          </p:cNvSpPr>
          <p:nvPr/>
        </p:nvSpPr>
        <p:spPr bwMode="auto">
          <a:xfrm>
            <a:off x="2362200" y="3733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500" fill="hold"/>
                                        <p:tgtEl>
                                          <p:spTgt spid="88066"/>
                                        </p:tgtEl>
                                        <p:attrNameLst>
                                          <p:attrName>ppt_x</p:attrName>
                                        </p:attrNameLst>
                                      </p:cBhvr>
                                      <p:tavLst>
                                        <p:tav tm="0">
                                          <p:val>
                                            <p:strVal val="0-#ppt_w/2"/>
                                          </p:val>
                                        </p:tav>
                                        <p:tav tm="100000">
                                          <p:val>
                                            <p:strVal val="#ppt_x"/>
                                          </p:val>
                                        </p:tav>
                                      </p:tavLst>
                                    </p:anim>
                                    <p:anim calcmode="lin" valueType="num">
                                      <p:cBhvr additive="base">
                                        <p:cTn id="8" dur="500" fill="hold"/>
                                        <p:tgtEl>
                                          <p:spTgt spid="880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67"/>
                                        </p:tgtEl>
                                        <p:attrNameLst>
                                          <p:attrName>style.visibility</p:attrName>
                                        </p:attrNameLst>
                                      </p:cBhvr>
                                      <p:to>
                                        <p:strVal val="visible"/>
                                      </p:to>
                                    </p:set>
                                    <p:anim calcmode="lin" valueType="num">
                                      <p:cBhvr additive="base">
                                        <p:cTn id="13" dur="500" fill="hold"/>
                                        <p:tgtEl>
                                          <p:spTgt spid="88067"/>
                                        </p:tgtEl>
                                        <p:attrNameLst>
                                          <p:attrName>ppt_x</p:attrName>
                                        </p:attrNameLst>
                                      </p:cBhvr>
                                      <p:tavLst>
                                        <p:tav tm="0">
                                          <p:val>
                                            <p:strVal val="0-#ppt_w/2"/>
                                          </p:val>
                                        </p:tav>
                                        <p:tav tm="100000">
                                          <p:val>
                                            <p:strVal val="#ppt_x"/>
                                          </p:val>
                                        </p:tav>
                                      </p:tavLst>
                                    </p:anim>
                                    <p:anim calcmode="lin" valueType="num">
                                      <p:cBhvr additive="base">
                                        <p:cTn id="14" dur="500" fill="hold"/>
                                        <p:tgtEl>
                                          <p:spTgt spid="8806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88068"/>
                                        </p:tgtEl>
                                        <p:attrNameLst>
                                          <p:attrName>style.visibility</p:attrName>
                                        </p:attrNameLst>
                                      </p:cBhvr>
                                      <p:to>
                                        <p:strVal val="visible"/>
                                      </p:to>
                                    </p:set>
                                    <p:anim calcmode="lin" valueType="num">
                                      <p:cBhvr additive="base">
                                        <p:cTn id="19" dur="500" fill="hold"/>
                                        <p:tgtEl>
                                          <p:spTgt spid="88068"/>
                                        </p:tgtEl>
                                        <p:attrNameLst>
                                          <p:attrName>ppt_x</p:attrName>
                                        </p:attrNameLst>
                                      </p:cBhvr>
                                      <p:tavLst>
                                        <p:tav tm="0">
                                          <p:val>
                                            <p:strVal val="0-#ppt_w/2"/>
                                          </p:val>
                                        </p:tav>
                                        <p:tav tm="100000">
                                          <p:val>
                                            <p:strVal val="#ppt_x"/>
                                          </p:val>
                                        </p:tav>
                                      </p:tavLst>
                                    </p:anim>
                                    <p:anim calcmode="lin" valueType="num">
                                      <p:cBhvr additive="base">
                                        <p:cTn id="20" dur="500" fill="hold"/>
                                        <p:tgtEl>
                                          <p:spTgt spid="880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autoUpdateAnimBg="0"/>
      <p:bldP spid="88067" grpId="0" animBg="1" autoUpdateAnimBg="0"/>
      <p:bldP spid="8806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p:cNvSpPr>
          <p:nvPr>
            <p:ph type="title"/>
          </p:nvPr>
        </p:nvSpPr>
        <p:spPr>
          <a:solidFill>
            <a:srgbClr val="FF9966"/>
          </a:solidFill>
        </p:spPr>
        <p:txBody>
          <a:bodyPr/>
          <a:lstStyle/>
          <a:p>
            <a:pPr eaLnBrk="1" hangingPunct="1"/>
            <a:r>
              <a:rPr lang="de-DE" altLang="de-DE" dirty="0">
                <a:solidFill>
                  <a:schemeClr val="tx1"/>
                </a:solidFill>
              </a:rPr>
              <a:t>Der erste Schultag</a:t>
            </a:r>
          </a:p>
        </p:txBody>
      </p:sp>
      <p:sp>
        <p:nvSpPr>
          <p:cNvPr id="100355" name="Text Box 3"/>
          <p:cNvSpPr txBox="1">
            <a:spLocks noChangeArrowheads="1"/>
          </p:cNvSpPr>
          <p:nvPr/>
        </p:nvSpPr>
        <p:spPr bwMode="auto">
          <a:xfrm>
            <a:off x="1676400" y="18288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endParaRPr lang="de-DE" altLang="de-DE" sz="3600" dirty="0">
              <a:latin typeface="Times New Roman" panose="02020603050405020304" pitchFamily="18" charset="0"/>
            </a:endParaRPr>
          </a:p>
        </p:txBody>
      </p:sp>
      <p:sp>
        <p:nvSpPr>
          <p:cNvPr id="100356" name="Text Box 4"/>
          <p:cNvSpPr txBox="1">
            <a:spLocks noChangeArrowheads="1"/>
          </p:cNvSpPr>
          <p:nvPr/>
        </p:nvSpPr>
        <p:spPr bwMode="auto">
          <a:xfrm>
            <a:off x="1514500" y="3883753"/>
            <a:ext cx="65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3600" b="1" dirty="0">
                <a:latin typeface="Times New Roman" panose="02020603050405020304" pitchFamily="18" charset="0"/>
              </a:rPr>
              <a:t>Donnerstag, 03. September 2026</a:t>
            </a:r>
          </a:p>
        </p:txBody>
      </p:sp>
      <p:sp>
        <p:nvSpPr>
          <p:cNvPr id="100357" name="Text Box 5"/>
          <p:cNvSpPr txBox="1">
            <a:spLocks noChangeArrowheads="1"/>
          </p:cNvSpPr>
          <p:nvPr/>
        </p:nvSpPr>
        <p:spPr bwMode="auto">
          <a:xfrm>
            <a:off x="1600200" y="4648200"/>
            <a:ext cx="6400800" cy="1200329"/>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dirty="0">
                <a:latin typeface="Times New Roman" panose="02020603050405020304" pitchFamily="18" charset="0"/>
              </a:rPr>
              <a:t>Gemeinsame Einschulungsfeier und erste Unterrichtsstunde in der Klasse, evtl. vorher Einschulungsgottesdienst</a:t>
            </a:r>
          </a:p>
        </p:txBody>
      </p:sp>
      <p:pic>
        <p:nvPicPr>
          <p:cNvPr id="100358" name="Picture 6" descr="C:\Dokumente und Einstellungen\Ruth\Eigene Dateien\Eigene Bilder\Schule_Kinder\1aMitSchultut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500" fill="hold"/>
                                        <p:tgtEl>
                                          <p:spTgt spid="100354"/>
                                        </p:tgtEl>
                                        <p:attrNameLst>
                                          <p:attrName>ppt_x</p:attrName>
                                        </p:attrNameLst>
                                      </p:cBhvr>
                                      <p:tavLst>
                                        <p:tav tm="0">
                                          <p:val>
                                            <p:strVal val="0-#ppt_w/2"/>
                                          </p:val>
                                        </p:tav>
                                        <p:tav tm="100000">
                                          <p:val>
                                            <p:strVal val="#ppt_x"/>
                                          </p:val>
                                        </p:tav>
                                      </p:tavLst>
                                    </p:anim>
                                    <p:anim calcmode="lin" valueType="num">
                                      <p:cBhvr additive="base">
                                        <p:cTn id="8" dur="500" fill="hold"/>
                                        <p:tgtEl>
                                          <p:spTgt spid="1003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0358"/>
                                        </p:tgtEl>
                                        <p:attrNameLst>
                                          <p:attrName>style.visibility</p:attrName>
                                        </p:attrNameLst>
                                      </p:cBhvr>
                                      <p:to>
                                        <p:strVal val="visible"/>
                                      </p:to>
                                    </p:set>
                                    <p:anim calcmode="lin" valueType="num">
                                      <p:cBhvr additive="base">
                                        <p:cTn id="13" dur="500" fill="hold"/>
                                        <p:tgtEl>
                                          <p:spTgt spid="100358"/>
                                        </p:tgtEl>
                                        <p:attrNameLst>
                                          <p:attrName>ppt_x</p:attrName>
                                        </p:attrNameLst>
                                      </p:cBhvr>
                                      <p:tavLst>
                                        <p:tav tm="0">
                                          <p:val>
                                            <p:strVal val="0-#ppt_w/2"/>
                                          </p:val>
                                        </p:tav>
                                        <p:tav tm="100000">
                                          <p:val>
                                            <p:strVal val="#ppt_x"/>
                                          </p:val>
                                        </p:tav>
                                      </p:tavLst>
                                    </p:anim>
                                    <p:anim calcmode="lin" valueType="num">
                                      <p:cBhvr additive="base">
                                        <p:cTn id="14" dur="500" fill="hold"/>
                                        <p:tgtEl>
                                          <p:spTgt spid="10035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100355"/>
                                        </p:tgtEl>
                                        <p:attrNameLst>
                                          <p:attrName>style.visibility</p:attrName>
                                        </p:attrNameLst>
                                      </p:cBhvr>
                                      <p:to>
                                        <p:strVal val="visible"/>
                                      </p:to>
                                    </p:set>
                                    <p:anim calcmode="lin" valueType="num">
                                      <p:cBhvr additive="base">
                                        <p:cTn id="19" dur="500" fill="hold"/>
                                        <p:tgtEl>
                                          <p:spTgt spid="100355"/>
                                        </p:tgtEl>
                                        <p:attrNameLst>
                                          <p:attrName>ppt_x</p:attrName>
                                        </p:attrNameLst>
                                      </p:cBhvr>
                                      <p:tavLst>
                                        <p:tav tm="0">
                                          <p:val>
                                            <p:strVal val="0-#ppt_w/2"/>
                                          </p:val>
                                        </p:tav>
                                        <p:tav tm="100000">
                                          <p:val>
                                            <p:strVal val="#ppt_x"/>
                                          </p:val>
                                        </p:tav>
                                      </p:tavLst>
                                    </p:anim>
                                    <p:anim calcmode="lin" valueType="num">
                                      <p:cBhvr additive="base">
                                        <p:cTn id="20" dur="500" fill="hold"/>
                                        <p:tgtEl>
                                          <p:spTgt spid="10035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0356"/>
                                        </p:tgtEl>
                                        <p:attrNameLst>
                                          <p:attrName>style.visibility</p:attrName>
                                        </p:attrNameLst>
                                      </p:cBhvr>
                                      <p:to>
                                        <p:strVal val="visible"/>
                                      </p:to>
                                    </p:set>
                                    <p:anim calcmode="lin" valueType="num">
                                      <p:cBhvr additive="base">
                                        <p:cTn id="25" dur="500" fill="hold"/>
                                        <p:tgtEl>
                                          <p:spTgt spid="100356"/>
                                        </p:tgtEl>
                                        <p:attrNameLst>
                                          <p:attrName>ppt_x</p:attrName>
                                        </p:attrNameLst>
                                      </p:cBhvr>
                                      <p:tavLst>
                                        <p:tav tm="0">
                                          <p:val>
                                            <p:strVal val="0-#ppt_w/2"/>
                                          </p:val>
                                        </p:tav>
                                        <p:tav tm="100000">
                                          <p:val>
                                            <p:strVal val="#ppt_x"/>
                                          </p:val>
                                        </p:tav>
                                      </p:tavLst>
                                    </p:anim>
                                    <p:anim calcmode="lin" valueType="num">
                                      <p:cBhvr additive="base">
                                        <p:cTn id="26" dur="500" fill="hold"/>
                                        <p:tgtEl>
                                          <p:spTgt spid="10035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0357"/>
                                        </p:tgtEl>
                                        <p:attrNameLst>
                                          <p:attrName>style.visibility</p:attrName>
                                        </p:attrNameLst>
                                      </p:cBhvr>
                                      <p:to>
                                        <p:strVal val="visible"/>
                                      </p:to>
                                    </p:set>
                                    <p:anim calcmode="lin" valueType="num">
                                      <p:cBhvr additive="base">
                                        <p:cTn id="31" dur="500" fill="hold"/>
                                        <p:tgtEl>
                                          <p:spTgt spid="100357"/>
                                        </p:tgtEl>
                                        <p:attrNameLst>
                                          <p:attrName>ppt_x</p:attrName>
                                        </p:attrNameLst>
                                      </p:cBhvr>
                                      <p:tavLst>
                                        <p:tav tm="0">
                                          <p:val>
                                            <p:strVal val="0-#ppt_w/2"/>
                                          </p:val>
                                        </p:tav>
                                        <p:tav tm="100000">
                                          <p:val>
                                            <p:strVal val="#ppt_x"/>
                                          </p:val>
                                        </p:tav>
                                      </p:tavLst>
                                    </p:anim>
                                    <p:anim calcmode="lin" valueType="num">
                                      <p:cBhvr additive="base">
                                        <p:cTn id="32" dur="500" fill="hold"/>
                                        <p:tgtEl>
                                          <p:spTgt spid="1003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autoUpdateAnimBg="0"/>
      <p:bldP spid="100355" grpId="0" autoUpdateAnimBg="0"/>
      <p:bldP spid="100356" grpId="0" autoUpdateAnimBg="0"/>
      <p:bldP spid="100357"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5"/>
          <p:cNvSpPr>
            <a:spLocks noGrp="1" noChangeArrowheads="1"/>
          </p:cNvSpPr>
          <p:nvPr>
            <p:ph type="title"/>
          </p:nvPr>
        </p:nvSpPr>
        <p:spPr>
          <a:xfrm>
            <a:off x="1028700" y="260350"/>
            <a:ext cx="7620000" cy="582613"/>
          </a:xfrm>
          <a:solidFill>
            <a:srgbClr val="FF9966"/>
          </a:solidFill>
        </p:spPr>
        <p:txBody>
          <a:bodyPr>
            <a:normAutofit fontScale="90000"/>
          </a:bodyPr>
          <a:lstStyle/>
          <a:p>
            <a:pPr eaLnBrk="1" fontAlgn="auto" hangingPunct="1">
              <a:spcAft>
                <a:spcPts val="0"/>
              </a:spcAft>
              <a:defRPr/>
            </a:pPr>
            <a:r>
              <a:rPr lang="de-DE" altLang="de-DE" sz="4000" dirty="0">
                <a:solidFill>
                  <a:schemeClr val="tx1"/>
                </a:solidFill>
              </a:rPr>
              <a:t>Schulführung</a:t>
            </a:r>
          </a:p>
        </p:txBody>
      </p:sp>
      <p:sp>
        <p:nvSpPr>
          <p:cNvPr id="54275" name="Text Box 3"/>
          <p:cNvSpPr txBox="1">
            <a:spLocks noChangeArrowheads="1"/>
          </p:cNvSpPr>
          <p:nvPr/>
        </p:nvSpPr>
        <p:spPr bwMode="auto">
          <a:xfrm>
            <a:off x="1295400" y="6858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3200" dirty="0">
              <a:latin typeface="Times New Roman" panose="02020603050405020304" pitchFamily="18" charset="0"/>
            </a:endParaRPr>
          </a:p>
        </p:txBody>
      </p:sp>
      <p:sp>
        <p:nvSpPr>
          <p:cNvPr id="54276" name="Text Box 6"/>
          <p:cNvSpPr txBox="1">
            <a:spLocks noChangeArrowheads="1"/>
          </p:cNvSpPr>
          <p:nvPr/>
        </p:nvSpPr>
        <p:spPr bwMode="auto">
          <a:xfrm>
            <a:off x="1676400" y="19812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sp>
        <p:nvSpPr>
          <p:cNvPr id="54277" name="Text Box 8"/>
          <p:cNvSpPr txBox="1">
            <a:spLocks noChangeArrowheads="1"/>
          </p:cNvSpPr>
          <p:nvPr/>
        </p:nvSpPr>
        <p:spPr bwMode="auto">
          <a:xfrm>
            <a:off x="1905000" y="2133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pic>
        <p:nvPicPr>
          <p:cNvPr id="59401" name="Picture 9" descr="Kletterspin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414463"/>
            <a:ext cx="26733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14" descr="Schule_2_klein_Aussc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430338"/>
            <a:ext cx="31115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Rechteck 1"/>
          <p:cNvSpPr>
            <a:spLocks noChangeArrowheads="1"/>
          </p:cNvSpPr>
          <p:nvPr/>
        </p:nvSpPr>
        <p:spPr bwMode="auto">
          <a:xfrm>
            <a:off x="1295400" y="3395663"/>
            <a:ext cx="70564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de-DE" altLang="de-DE" b="1" dirty="0">
                <a:latin typeface="+mn-lt"/>
              </a:rPr>
              <a:t>Neben der gleich stattfindenden Schulführung durch eine aktuelle Klassenlehrerin des ersten Schuljahres, finden Sie auf unserer Homepage (Reiter „Unsere Schule“ dann „Schulfilm“) einen Film über unsere Schule. Dieser wurde von Kindern aus einer ehemaligen Stufe 4 unserer Schule selbst erstellt.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additive="base">
                                        <p:cTn id="7" dur="500" fill="hold"/>
                                        <p:tgtEl>
                                          <p:spTgt spid="59397"/>
                                        </p:tgtEl>
                                        <p:attrNameLst>
                                          <p:attrName>ppt_x</p:attrName>
                                        </p:attrNameLst>
                                      </p:cBhvr>
                                      <p:tavLst>
                                        <p:tav tm="0">
                                          <p:val>
                                            <p:strVal val="0-#ppt_w/2"/>
                                          </p:val>
                                        </p:tav>
                                        <p:tav tm="100000">
                                          <p:val>
                                            <p:strVal val="#ppt_x"/>
                                          </p:val>
                                        </p:tav>
                                      </p:tavLst>
                                    </p:anim>
                                    <p:anim calcmode="lin" valueType="num">
                                      <p:cBhvr additive="base">
                                        <p:cTn id="8"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59401"/>
                                        </p:tgtEl>
                                        <p:attrNameLst>
                                          <p:attrName>style.visibility</p:attrName>
                                        </p:attrNameLst>
                                      </p:cBhvr>
                                      <p:to>
                                        <p:strVal val="visible"/>
                                      </p:to>
                                    </p:set>
                                    <p:anim calcmode="lin" valueType="num">
                                      <p:cBhvr>
                                        <p:cTn id="13" dur="1000" fill="hold"/>
                                        <p:tgtEl>
                                          <p:spTgt spid="59401"/>
                                        </p:tgtEl>
                                        <p:attrNameLst>
                                          <p:attrName>ppt_w</p:attrName>
                                        </p:attrNameLst>
                                      </p:cBhvr>
                                      <p:tavLst>
                                        <p:tav tm="0">
                                          <p:val>
                                            <p:fltVal val="0"/>
                                          </p:val>
                                        </p:tav>
                                        <p:tav tm="100000">
                                          <p:val>
                                            <p:strVal val="#ppt_w"/>
                                          </p:val>
                                        </p:tav>
                                      </p:tavLst>
                                    </p:anim>
                                    <p:anim calcmode="lin" valueType="num">
                                      <p:cBhvr>
                                        <p:cTn id="14" dur="1000" fill="hold"/>
                                        <p:tgtEl>
                                          <p:spTgt spid="59401"/>
                                        </p:tgtEl>
                                        <p:attrNameLst>
                                          <p:attrName>ppt_h</p:attrName>
                                        </p:attrNameLst>
                                      </p:cBhvr>
                                      <p:tavLst>
                                        <p:tav tm="0">
                                          <p:val>
                                            <p:fltVal val="0"/>
                                          </p:val>
                                        </p:tav>
                                        <p:tav tm="100000">
                                          <p:val>
                                            <p:strVal val="#ppt_h"/>
                                          </p:val>
                                        </p:tav>
                                      </p:tavLst>
                                    </p:anim>
                                    <p:anim calcmode="lin" valueType="num">
                                      <p:cBhvr>
                                        <p:cTn id="15" dur="1000" fill="hold"/>
                                        <p:tgtEl>
                                          <p:spTgt spid="5940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94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59406"/>
                                        </p:tgtEl>
                                        <p:attrNameLst>
                                          <p:attrName>style.visibility</p:attrName>
                                        </p:attrNameLst>
                                      </p:cBhvr>
                                      <p:to>
                                        <p:strVal val="visible"/>
                                      </p:to>
                                    </p:set>
                                    <p:anim calcmode="lin" valueType="num">
                                      <p:cBhvr additive="base">
                                        <p:cTn id="21" dur="500" fill="hold"/>
                                        <p:tgtEl>
                                          <p:spTgt spid="59406"/>
                                        </p:tgtEl>
                                        <p:attrNameLst>
                                          <p:attrName>ppt_x</p:attrName>
                                        </p:attrNameLst>
                                      </p:cBhvr>
                                      <p:tavLst>
                                        <p:tav tm="0">
                                          <p:val>
                                            <p:strVal val="1+#ppt_w/2"/>
                                          </p:val>
                                        </p:tav>
                                        <p:tav tm="100000">
                                          <p:val>
                                            <p:strVal val="#ppt_x"/>
                                          </p:val>
                                        </p:tav>
                                      </p:tavLst>
                                    </p:anim>
                                    <p:anim calcmode="lin" valueType="num">
                                      <p:cBhvr additive="base">
                                        <p:cTn id="22" dur="500" fill="hold"/>
                                        <p:tgtEl>
                                          <p:spTgt spid="594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5"/>
          <p:cNvSpPr>
            <a:spLocks noGrp="1" noChangeArrowheads="1"/>
          </p:cNvSpPr>
          <p:nvPr>
            <p:ph type="title"/>
          </p:nvPr>
        </p:nvSpPr>
        <p:spPr>
          <a:xfrm>
            <a:off x="908050" y="250825"/>
            <a:ext cx="7620000" cy="582613"/>
          </a:xfrm>
          <a:solidFill>
            <a:srgbClr val="FF9966"/>
          </a:solidFill>
        </p:spPr>
        <p:txBody>
          <a:bodyPr>
            <a:normAutofit fontScale="90000"/>
          </a:bodyPr>
          <a:lstStyle/>
          <a:p>
            <a:pPr eaLnBrk="1" fontAlgn="auto" hangingPunct="1">
              <a:spcAft>
                <a:spcPts val="0"/>
              </a:spcAft>
              <a:defRPr/>
            </a:pPr>
            <a:r>
              <a:rPr lang="de-DE" altLang="de-DE" sz="4000" dirty="0">
                <a:solidFill>
                  <a:schemeClr val="tx1"/>
                </a:solidFill>
              </a:rPr>
              <a:t>Noch Fragen?</a:t>
            </a:r>
          </a:p>
        </p:txBody>
      </p:sp>
      <p:sp>
        <p:nvSpPr>
          <p:cNvPr id="55299" name="Text Box 3"/>
          <p:cNvSpPr txBox="1">
            <a:spLocks noChangeArrowheads="1"/>
          </p:cNvSpPr>
          <p:nvPr/>
        </p:nvSpPr>
        <p:spPr bwMode="auto">
          <a:xfrm>
            <a:off x="1295400" y="6858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3200" dirty="0">
              <a:latin typeface="Times New Roman" panose="02020603050405020304" pitchFamily="18" charset="0"/>
            </a:endParaRPr>
          </a:p>
        </p:txBody>
      </p:sp>
      <p:sp>
        <p:nvSpPr>
          <p:cNvPr id="55300" name="Text Box 6"/>
          <p:cNvSpPr txBox="1">
            <a:spLocks noChangeArrowheads="1"/>
          </p:cNvSpPr>
          <p:nvPr/>
        </p:nvSpPr>
        <p:spPr bwMode="auto">
          <a:xfrm>
            <a:off x="1676400" y="19812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sp>
        <p:nvSpPr>
          <p:cNvPr id="55301" name="Text Box 8"/>
          <p:cNvSpPr txBox="1">
            <a:spLocks noChangeArrowheads="1"/>
          </p:cNvSpPr>
          <p:nvPr/>
        </p:nvSpPr>
        <p:spPr bwMode="auto">
          <a:xfrm>
            <a:off x="1905000" y="2133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dirty="0">
              <a:latin typeface="Times New Roman" panose="02020603050405020304" pitchFamily="18" charset="0"/>
            </a:endParaRPr>
          </a:p>
        </p:txBody>
      </p:sp>
      <p:sp>
        <p:nvSpPr>
          <p:cNvPr id="51209" name="Rechteck 1"/>
          <p:cNvSpPr>
            <a:spLocks noChangeArrowheads="1"/>
          </p:cNvSpPr>
          <p:nvPr/>
        </p:nvSpPr>
        <p:spPr bwMode="auto">
          <a:xfrm>
            <a:off x="1476375" y="3500438"/>
            <a:ext cx="7056438"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de-DE" altLang="de-DE" sz="2000" b="1" dirty="0">
              <a:latin typeface="+mn-lt"/>
            </a:endParaRPr>
          </a:p>
          <a:p>
            <a:pPr>
              <a:defRPr/>
            </a:pPr>
            <a:r>
              <a:rPr lang="de-DE" altLang="de-DE" sz="2000" b="1" dirty="0">
                <a:latin typeface="+mn-lt"/>
              </a:rPr>
              <a:t>Sollten Sie noch Fragen haben, so erreichen Sie uns telefonisch unter 02236-884883-0 oder per E-Mail unter </a:t>
            </a:r>
            <a:r>
              <a:rPr lang="de-DE" altLang="de-DE" sz="2000" b="1" dirty="0">
                <a:latin typeface="+mn-lt"/>
                <a:hlinkClick r:id="rId2"/>
              </a:rPr>
              <a:t>ggs-zum-hedelsberg@stadt-koeln.de</a:t>
            </a:r>
            <a:r>
              <a:rPr lang="de-DE" altLang="de-DE" sz="2000" b="1" dirty="0">
                <a:latin typeface="+mn-lt"/>
              </a:rPr>
              <a:t> .</a:t>
            </a:r>
          </a:p>
          <a:p>
            <a:pPr>
              <a:defRPr/>
            </a:pPr>
            <a:endParaRPr lang="de-DE" altLang="de-DE" b="1" dirty="0">
              <a:latin typeface="+mn-lt"/>
            </a:endParaRPr>
          </a:p>
          <a:p>
            <a:pPr>
              <a:defRPr/>
            </a:pPr>
            <a:endParaRPr lang="de-DE" altLang="de-DE" b="1" dirty="0">
              <a:latin typeface="+mn-lt"/>
            </a:endParaRPr>
          </a:p>
          <a:p>
            <a:pPr>
              <a:defRPr/>
            </a:pPr>
            <a:r>
              <a:rPr lang="de-DE" altLang="de-DE" sz="2000" b="1" dirty="0">
                <a:latin typeface="+mn-lt"/>
              </a:rPr>
              <a:t>Vielen Dank für Ihre Aufmerksamkeit!</a:t>
            </a:r>
          </a:p>
        </p:txBody>
      </p:sp>
      <p:pic>
        <p:nvPicPr>
          <p:cNvPr id="55303" name="Grafik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7125" y="1579563"/>
            <a:ext cx="4537075" cy="1604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additive="base">
                                        <p:cTn id="7" dur="500" fill="hold"/>
                                        <p:tgtEl>
                                          <p:spTgt spid="59397"/>
                                        </p:tgtEl>
                                        <p:attrNameLst>
                                          <p:attrName>ppt_x</p:attrName>
                                        </p:attrNameLst>
                                      </p:cBhvr>
                                      <p:tavLst>
                                        <p:tav tm="0">
                                          <p:val>
                                            <p:strVal val="0-#ppt_w/2"/>
                                          </p:val>
                                        </p:tav>
                                        <p:tav tm="100000">
                                          <p:val>
                                            <p:strVal val="#ppt_x"/>
                                          </p:val>
                                        </p:tav>
                                      </p:tavLst>
                                    </p:anim>
                                    <p:anim calcmode="lin" valueType="num">
                                      <p:cBhvr additive="base">
                                        <p:cTn id="8"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p:cNvSpPr>
          <p:nvPr>
            <p:ph type="title"/>
          </p:nvPr>
        </p:nvSpPr>
        <p:spPr>
          <a:solidFill>
            <a:srgbClr val="FF9966"/>
          </a:solidFill>
        </p:spPr>
        <p:txBody>
          <a:bodyPr/>
          <a:lstStyle/>
          <a:p>
            <a:pPr eaLnBrk="1" hangingPunct="1"/>
            <a:r>
              <a:rPr lang="de-DE" altLang="de-DE" dirty="0">
                <a:solidFill>
                  <a:schemeClr val="tx1"/>
                </a:solidFill>
              </a:rPr>
              <a:t>Anmeldung und Aufnahme</a:t>
            </a:r>
          </a:p>
        </p:txBody>
      </p:sp>
      <p:sp>
        <p:nvSpPr>
          <p:cNvPr id="48131" name="Rectangle 3"/>
          <p:cNvSpPr>
            <a:spLocks noGrp="1" noChangeArrowheads="1"/>
          </p:cNvSpPr>
          <p:nvPr>
            <p:ph sz="quarter" idx="1"/>
          </p:nvPr>
        </p:nvSpPr>
        <p:spPr>
          <a:xfrm>
            <a:off x="4211638" y="1620838"/>
            <a:ext cx="4624387" cy="4471987"/>
          </a:xfrm>
          <a:solidFill>
            <a:srgbClr val="CCECFF"/>
          </a:solidFill>
        </p:spPr>
        <p:txBody>
          <a:bodyPr>
            <a:normAutofit fontScale="92500" lnSpcReduction="20000"/>
          </a:bodyPr>
          <a:lstStyle/>
          <a:p>
            <a:pPr marL="990600" lvl="1" indent="-533400" eaLnBrk="1" hangingPunct="1">
              <a:lnSpc>
                <a:spcPct val="90000"/>
              </a:lnSpc>
              <a:buClr>
                <a:schemeClr val="hlink"/>
              </a:buClr>
              <a:buFontTx/>
              <a:buNone/>
              <a:defRPr/>
            </a:pPr>
            <a:endParaRPr lang="de-DE" altLang="de-DE" sz="1000" b="1" dirty="0"/>
          </a:p>
          <a:p>
            <a:pPr marL="990600" lvl="1" indent="-533400" eaLnBrk="1" hangingPunct="1">
              <a:lnSpc>
                <a:spcPct val="90000"/>
              </a:lnSpc>
              <a:buClr>
                <a:schemeClr val="hlink"/>
              </a:buClr>
              <a:buFontTx/>
              <a:buNone/>
              <a:defRPr/>
            </a:pPr>
            <a:r>
              <a:rPr lang="de-DE" altLang="de-DE" sz="2400" b="1" dirty="0"/>
              <a:t>Das Anmeldeverfahren ist zweistufig</a:t>
            </a:r>
          </a:p>
          <a:p>
            <a:pPr marL="990600" lvl="1" indent="-533400" eaLnBrk="1" hangingPunct="1">
              <a:lnSpc>
                <a:spcPct val="90000"/>
              </a:lnSpc>
              <a:buClr>
                <a:schemeClr val="hlink"/>
              </a:buClr>
              <a:buSzPct val="100000"/>
              <a:buFontTx/>
              <a:buAutoNum type="arabicPeriod"/>
              <a:defRPr/>
            </a:pPr>
            <a:r>
              <a:rPr lang="de-DE" altLang="de-DE" sz="2400" b="1" dirty="0"/>
              <a:t>Anmeldung</a:t>
            </a:r>
            <a:r>
              <a:rPr lang="de-DE" altLang="de-DE" sz="2400" dirty="0"/>
              <a:t> des Kindes (mit Zweitwunsch) vom 07.10.-09.10.2025</a:t>
            </a:r>
            <a:endParaRPr lang="de-DE" altLang="de-DE" sz="1000" dirty="0"/>
          </a:p>
          <a:p>
            <a:pPr marL="990600" lvl="1" indent="-533400" eaLnBrk="1" hangingPunct="1">
              <a:lnSpc>
                <a:spcPct val="90000"/>
              </a:lnSpc>
              <a:buClr>
                <a:schemeClr val="hlink"/>
              </a:buClr>
              <a:buSzPct val="100000"/>
              <a:buFontTx/>
              <a:buAutoNum type="arabicPeriod"/>
              <a:defRPr/>
            </a:pPr>
            <a:endParaRPr lang="de-DE" altLang="de-DE" sz="1100" dirty="0"/>
          </a:p>
          <a:p>
            <a:pPr marL="990600" lvl="1" indent="-533400" eaLnBrk="1" hangingPunct="1">
              <a:lnSpc>
                <a:spcPct val="90000"/>
              </a:lnSpc>
              <a:buClr>
                <a:schemeClr val="hlink"/>
              </a:buClr>
              <a:buSzPct val="100000"/>
              <a:buFontTx/>
              <a:buAutoNum type="arabicPeriod"/>
              <a:defRPr/>
            </a:pPr>
            <a:r>
              <a:rPr lang="de-DE" altLang="de-DE" sz="2400" b="1" dirty="0"/>
              <a:t>Aufnahme </a:t>
            </a:r>
            <a:r>
              <a:rPr lang="de-DE" altLang="de-DE" sz="2400" dirty="0"/>
              <a:t>erst nach Abschluss des Anmeldeverfahrens (voraussichtlich Ende April: Versand der Aufnahmebescheide)</a:t>
            </a:r>
          </a:p>
          <a:p>
            <a:pPr marL="990600" lvl="1" indent="-533400" eaLnBrk="1" hangingPunct="1">
              <a:lnSpc>
                <a:spcPct val="90000"/>
              </a:lnSpc>
              <a:buClr>
                <a:schemeClr val="hlink"/>
              </a:buClr>
              <a:buSzPct val="100000"/>
              <a:buFontTx/>
              <a:buAutoNum type="arabicPeriod"/>
              <a:defRPr/>
            </a:pPr>
            <a:endParaRPr lang="de-DE" altLang="de-DE" sz="1200" dirty="0"/>
          </a:p>
          <a:p>
            <a:pPr marL="990600" lvl="1" indent="-533400" eaLnBrk="1" fontAlgn="auto" hangingPunct="1">
              <a:lnSpc>
                <a:spcPct val="90000"/>
              </a:lnSpc>
              <a:spcAft>
                <a:spcPts val="0"/>
              </a:spcAft>
              <a:buClr>
                <a:schemeClr val="hlink"/>
              </a:buClr>
              <a:buFontTx/>
              <a:buAutoNum type="arabicPeriod"/>
              <a:defRPr/>
            </a:pPr>
            <a:r>
              <a:rPr lang="de-DE" altLang="de-DE" sz="2400" b="1" dirty="0"/>
              <a:t>Bei zu vielen Anmeldungen: </a:t>
            </a:r>
            <a:r>
              <a:rPr lang="de-DE" altLang="de-DE" sz="2400" dirty="0"/>
              <a:t>Regelungen gemäß AO-GS §1 </a:t>
            </a:r>
          </a:p>
        </p:txBody>
      </p:sp>
      <p:pic>
        <p:nvPicPr>
          <p:cNvPr id="48148" name="Picture 20" descr="Schule_2_klein_Aussc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789363"/>
            <a:ext cx="2819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1" name="Text Box 23"/>
          <p:cNvSpPr txBox="1">
            <a:spLocks noChangeArrowheads="1"/>
          </p:cNvSpPr>
          <p:nvPr/>
        </p:nvSpPr>
        <p:spPr bwMode="auto">
          <a:xfrm>
            <a:off x="931863" y="1620838"/>
            <a:ext cx="2844800" cy="193833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2400" dirty="0"/>
              <a:t>Als Eltern können Sie die Grundschule für Ihr Kind frei wählen!</a:t>
            </a:r>
          </a:p>
        </p:txBody>
      </p:sp>
      <p:sp>
        <p:nvSpPr>
          <p:cNvPr id="48152" name="Text Box 24"/>
          <p:cNvSpPr txBox="1">
            <a:spLocks noChangeArrowheads="1"/>
          </p:cNvSpPr>
          <p:nvPr/>
        </p:nvSpPr>
        <p:spPr bwMode="auto">
          <a:xfrm>
            <a:off x="1979613" y="6092825"/>
            <a:ext cx="5334000" cy="830263"/>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dirty="0"/>
              <a:t>Eine Anmeldung ist nur in einer Schule möglich!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8131">
                                            <p:txEl>
                                              <p:pRg st="4" end="4"/>
                                            </p:txEl>
                                          </p:spTgt>
                                        </p:tgtEl>
                                        <p:attrNameLst>
                                          <p:attrName>style.visibility</p:attrName>
                                        </p:attrNameLst>
                                      </p:cBhvr>
                                      <p:to>
                                        <p:strVal val="visible"/>
                                      </p:to>
                                    </p:set>
                                    <p:anim calcmode="lin" valueType="num">
                                      <p:cBhvr additive="base">
                                        <p:cTn id="25" dur="500" fill="hold"/>
                                        <p:tgtEl>
                                          <p:spTgt spid="4813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81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anim calcmode="lin" valueType="num">
                                      <p:cBhvr additive="base">
                                        <p:cTn id="31" dur="500" fill="hold"/>
                                        <p:tgtEl>
                                          <p:spTgt spid="48131">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81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8151"/>
                                        </p:tgtEl>
                                        <p:attrNameLst>
                                          <p:attrName>style.visibility</p:attrName>
                                        </p:attrNameLst>
                                      </p:cBhvr>
                                      <p:to>
                                        <p:strVal val="visible"/>
                                      </p:to>
                                    </p:set>
                                    <p:anim calcmode="lin" valueType="num">
                                      <p:cBhvr additive="base">
                                        <p:cTn id="37" dur="500" fill="hold"/>
                                        <p:tgtEl>
                                          <p:spTgt spid="48151"/>
                                        </p:tgtEl>
                                        <p:attrNameLst>
                                          <p:attrName>ppt_x</p:attrName>
                                        </p:attrNameLst>
                                      </p:cBhvr>
                                      <p:tavLst>
                                        <p:tav tm="0">
                                          <p:val>
                                            <p:strVal val="0-#ppt_w/2"/>
                                          </p:val>
                                        </p:tav>
                                        <p:tav tm="100000">
                                          <p:val>
                                            <p:strVal val="#ppt_x"/>
                                          </p:val>
                                        </p:tav>
                                      </p:tavLst>
                                    </p:anim>
                                    <p:anim calcmode="lin" valueType="num">
                                      <p:cBhvr additive="base">
                                        <p:cTn id="38" dur="500" fill="hold"/>
                                        <p:tgtEl>
                                          <p:spTgt spid="4815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8148"/>
                                        </p:tgtEl>
                                        <p:attrNameLst>
                                          <p:attrName>style.visibility</p:attrName>
                                        </p:attrNameLst>
                                      </p:cBhvr>
                                      <p:to>
                                        <p:strVal val="visible"/>
                                      </p:to>
                                    </p:set>
                                    <p:anim calcmode="lin" valueType="num">
                                      <p:cBhvr additive="base">
                                        <p:cTn id="43" dur="500" fill="hold"/>
                                        <p:tgtEl>
                                          <p:spTgt spid="48148"/>
                                        </p:tgtEl>
                                        <p:attrNameLst>
                                          <p:attrName>ppt_x</p:attrName>
                                        </p:attrNameLst>
                                      </p:cBhvr>
                                      <p:tavLst>
                                        <p:tav tm="0">
                                          <p:val>
                                            <p:strVal val="0-#ppt_w/2"/>
                                          </p:val>
                                        </p:tav>
                                        <p:tav tm="100000">
                                          <p:val>
                                            <p:strVal val="#ppt_x"/>
                                          </p:val>
                                        </p:tav>
                                      </p:tavLst>
                                    </p:anim>
                                    <p:anim calcmode="lin" valueType="num">
                                      <p:cBhvr additive="base">
                                        <p:cTn id="44" dur="500" fill="hold"/>
                                        <p:tgtEl>
                                          <p:spTgt spid="4814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8152"/>
                                        </p:tgtEl>
                                        <p:attrNameLst>
                                          <p:attrName>style.visibility</p:attrName>
                                        </p:attrNameLst>
                                      </p:cBhvr>
                                      <p:to>
                                        <p:strVal val="visible"/>
                                      </p:to>
                                    </p:set>
                                    <p:anim calcmode="lin" valueType="num">
                                      <p:cBhvr additive="base">
                                        <p:cTn id="49" dur="500" fill="hold"/>
                                        <p:tgtEl>
                                          <p:spTgt spid="48152"/>
                                        </p:tgtEl>
                                        <p:attrNameLst>
                                          <p:attrName>ppt_x</p:attrName>
                                        </p:attrNameLst>
                                      </p:cBhvr>
                                      <p:tavLst>
                                        <p:tav tm="0">
                                          <p:val>
                                            <p:strVal val="0-#ppt_w/2"/>
                                          </p:val>
                                        </p:tav>
                                        <p:tav tm="100000">
                                          <p:val>
                                            <p:strVal val="#ppt_x"/>
                                          </p:val>
                                        </p:tav>
                                      </p:tavLst>
                                    </p:anim>
                                    <p:anim calcmode="lin" valueType="num">
                                      <p:cBhvr additive="base">
                                        <p:cTn id="50" dur="500" fill="hold"/>
                                        <p:tgtEl>
                                          <p:spTgt spid="48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autoUpdateAnimBg="0"/>
      <p:bldP spid="48131" grpId="0" build="p" autoUpdateAnimBg="0"/>
      <p:bldP spid="48151" grpId="0" animBg="1" autoUpdateAnimBg="0"/>
      <p:bldP spid="4815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323850" y="260350"/>
            <a:ext cx="8534400" cy="936625"/>
          </a:xfrm>
        </p:spPr>
        <p:txBody>
          <a:bodyPr/>
          <a:lstStyle/>
          <a:p>
            <a:pPr marL="342900" indent="-342900"/>
            <a:r>
              <a:rPr lang="de-DE" altLang="de-DE" sz="2400" dirty="0">
                <a:solidFill>
                  <a:srgbClr val="7B9899"/>
                </a:solidFill>
              </a:rPr>
              <a:t/>
            </a:r>
            <a:br>
              <a:rPr lang="de-DE" altLang="de-DE" sz="2400" dirty="0">
                <a:solidFill>
                  <a:srgbClr val="7B9899"/>
                </a:solidFill>
              </a:rPr>
            </a:br>
            <a:r>
              <a:rPr lang="de-DE" altLang="de-DE" sz="2400" dirty="0">
                <a:solidFill>
                  <a:srgbClr val="7B9899"/>
                </a:solidFill>
              </a:rPr>
              <a:t/>
            </a:r>
            <a:br>
              <a:rPr lang="de-DE" altLang="de-DE" sz="2400" dirty="0">
                <a:solidFill>
                  <a:srgbClr val="7B9899"/>
                </a:solidFill>
              </a:rPr>
            </a:br>
            <a:r>
              <a:rPr lang="de-DE" altLang="de-DE" sz="2400" dirty="0">
                <a:solidFill>
                  <a:srgbClr val="7B9899"/>
                </a:solidFill>
              </a:rPr>
              <a:t/>
            </a:r>
            <a:br>
              <a:rPr lang="de-DE" altLang="de-DE" sz="2400" dirty="0">
                <a:solidFill>
                  <a:srgbClr val="7B9899"/>
                </a:solidFill>
              </a:rPr>
            </a:br>
            <a:r>
              <a:rPr lang="de-DE" altLang="de-DE" sz="2400" dirty="0">
                <a:solidFill>
                  <a:srgbClr val="7B9899"/>
                </a:solidFill>
              </a:rPr>
              <a:t/>
            </a:r>
            <a:br>
              <a:rPr lang="de-DE" altLang="de-DE" sz="2400" dirty="0">
                <a:solidFill>
                  <a:srgbClr val="7B9899"/>
                </a:solidFill>
              </a:rPr>
            </a:br>
            <a:r>
              <a:rPr lang="de-DE" altLang="de-DE" sz="2400" dirty="0">
                <a:solidFill>
                  <a:srgbClr val="7B9899"/>
                </a:solidFill>
              </a:rPr>
              <a:t/>
            </a:r>
            <a:br>
              <a:rPr lang="de-DE" altLang="de-DE" sz="2400" dirty="0">
                <a:solidFill>
                  <a:srgbClr val="7B9899"/>
                </a:solidFill>
              </a:rPr>
            </a:br>
            <a:r>
              <a:rPr lang="de-DE" altLang="de-DE" sz="2400" dirty="0">
                <a:solidFill>
                  <a:srgbClr val="7B9899"/>
                </a:solidFill>
              </a:rPr>
              <a:t/>
            </a:r>
            <a:br>
              <a:rPr lang="de-DE" altLang="de-DE" sz="2400" dirty="0">
                <a:solidFill>
                  <a:srgbClr val="7B9899"/>
                </a:solidFill>
              </a:rPr>
            </a:br>
            <a:r>
              <a:rPr lang="de-DE" altLang="de-DE" sz="2400" dirty="0">
                <a:solidFill>
                  <a:srgbClr val="7B9899"/>
                </a:solidFill>
              </a:rPr>
              <a:t>AO-GS §1 </a:t>
            </a:r>
            <a:br>
              <a:rPr lang="de-DE" altLang="de-DE" sz="2400" dirty="0">
                <a:solidFill>
                  <a:srgbClr val="7B9899"/>
                </a:solidFill>
              </a:rPr>
            </a:br>
            <a:endParaRPr lang="de-DE" altLang="de-DE" dirty="0">
              <a:solidFill>
                <a:srgbClr val="7B9899"/>
              </a:solidFill>
            </a:endParaRPr>
          </a:p>
        </p:txBody>
      </p:sp>
      <p:sp>
        <p:nvSpPr>
          <p:cNvPr id="3" name="Inhaltsplatzhalter 2"/>
          <p:cNvSpPr>
            <a:spLocks noGrp="1"/>
          </p:cNvSpPr>
          <p:nvPr>
            <p:ph sz="quarter" idx="1"/>
          </p:nvPr>
        </p:nvSpPr>
        <p:spPr>
          <a:xfrm>
            <a:off x="301625" y="1527175"/>
            <a:ext cx="8504238" cy="4572000"/>
          </a:xfrm>
        </p:spPr>
        <p:txBody>
          <a:bodyPr/>
          <a:lstStyle/>
          <a:p>
            <a:pPr marL="363538" lvl="1" indent="0" eaLnBrk="1" hangingPunct="1">
              <a:lnSpc>
                <a:spcPct val="90000"/>
              </a:lnSpc>
              <a:buClr>
                <a:schemeClr val="hlink"/>
              </a:buClr>
              <a:buSzPct val="100000"/>
              <a:buFont typeface="Wingdings" panose="05000000000000000000" pitchFamily="2" charset="2"/>
              <a:buNone/>
              <a:defRPr/>
            </a:pPr>
            <a:r>
              <a:rPr lang="de-DE" altLang="de-DE" b="1" dirty="0">
                <a:solidFill>
                  <a:srgbClr val="220B04"/>
                </a:solidFill>
              </a:rPr>
              <a:t>Bei zu vielen Anmeldungen: </a:t>
            </a:r>
            <a:r>
              <a:rPr lang="de-DE" altLang="de-DE" dirty="0">
                <a:solidFill>
                  <a:srgbClr val="220B04"/>
                </a:solidFill>
              </a:rPr>
              <a:t>Dann greifen die Regelungen gemäß AO-GS §1:</a:t>
            </a:r>
          </a:p>
          <a:p>
            <a:pPr marL="457200" lvl="1" indent="0" eaLnBrk="1" hangingPunct="1">
              <a:lnSpc>
                <a:spcPct val="90000"/>
              </a:lnSpc>
              <a:buClr>
                <a:schemeClr val="hlink"/>
              </a:buClr>
              <a:buFont typeface="Wingdings" panose="05000000000000000000" pitchFamily="2" charset="2"/>
              <a:buNone/>
              <a:defRPr/>
            </a:pPr>
            <a:r>
              <a:rPr lang="de-DE" altLang="de-DE" dirty="0">
                <a:solidFill>
                  <a:srgbClr val="220B04"/>
                </a:solidFill>
              </a:rPr>
              <a:t>	1. Liegt ein begründeter Härtefall vor?</a:t>
            </a:r>
          </a:p>
          <a:p>
            <a:pPr marL="457200" lvl="1" indent="0" eaLnBrk="1" hangingPunct="1">
              <a:lnSpc>
                <a:spcPct val="90000"/>
              </a:lnSpc>
              <a:buClr>
                <a:schemeClr val="hlink"/>
              </a:buClr>
              <a:buFont typeface="Wingdings" panose="05000000000000000000" pitchFamily="2" charset="2"/>
              <a:buNone/>
              <a:defRPr/>
            </a:pPr>
            <a:r>
              <a:rPr lang="de-DE" altLang="de-DE" dirty="0">
                <a:solidFill>
                  <a:srgbClr val="220B04"/>
                </a:solidFill>
              </a:rPr>
              <a:t>	2. Sind wir die nächstgelegene Gemeinschaftsgrundschule?</a:t>
            </a:r>
          </a:p>
          <a:p>
            <a:pPr marL="457200" lvl="1" indent="0" eaLnBrk="1" hangingPunct="1">
              <a:lnSpc>
                <a:spcPct val="90000"/>
              </a:lnSpc>
              <a:buClr>
                <a:schemeClr val="hlink"/>
              </a:buClr>
              <a:buFont typeface="Wingdings" panose="05000000000000000000" pitchFamily="2" charset="2"/>
              <a:buNone/>
              <a:defRPr/>
            </a:pPr>
            <a:r>
              <a:rPr lang="de-DE" altLang="de-DE" dirty="0">
                <a:solidFill>
                  <a:srgbClr val="220B04"/>
                </a:solidFill>
              </a:rPr>
              <a:t>	3. Sind Geschwisterkinder am Einschulungstag an  		    	    der Schule angemeldet?</a:t>
            </a:r>
          </a:p>
          <a:p>
            <a:pPr marL="457200" lvl="1" indent="0" eaLnBrk="1" hangingPunct="1">
              <a:lnSpc>
                <a:spcPct val="90000"/>
              </a:lnSpc>
              <a:buClr>
                <a:schemeClr val="hlink"/>
              </a:buClr>
              <a:buFont typeface="Wingdings" panose="05000000000000000000" pitchFamily="2" charset="2"/>
              <a:buNone/>
              <a:defRPr/>
            </a:pPr>
            <a:r>
              <a:rPr lang="de-DE" altLang="de-DE" dirty="0">
                <a:solidFill>
                  <a:srgbClr val="220B04"/>
                </a:solidFill>
              </a:rPr>
              <a:t>	4. Wie lang wäre der Schulweg?</a:t>
            </a:r>
          </a:p>
          <a:p>
            <a:pPr marL="457200" lvl="1" indent="0" eaLnBrk="1" hangingPunct="1">
              <a:lnSpc>
                <a:spcPct val="90000"/>
              </a:lnSpc>
              <a:buClr>
                <a:schemeClr val="hlink"/>
              </a:buClr>
              <a:buFont typeface="Wingdings" panose="05000000000000000000" pitchFamily="2" charset="2"/>
              <a:buNone/>
              <a:defRPr/>
            </a:pPr>
            <a:endParaRPr lang="de-DE" altLang="de-DE" dirty="0">
              <a:solidFill>
                <a:srgbClr val="220B04"/>
              </a:solidFill>
            </a:endParaRPr>
          </a:p>
          <a:p>
            <a:pPr marL="457200" lvl="1" indent="0" eaLnBrk="1" hangingPunct="1">
              <a:lnSpc>
                <a:spcPct val="90000"/>
              </a:lnSpc>
              <a:buClr>
                <a:schemeClr val="hlink"/>
              </a:buClr>
              <a:buFont typeface="Wingdings" panose="05000000000000000000" pitchFamily="2" charset="2"/>
              <a:buNone/>
              <a:defRPr/>
            </a:pPr>
            <a:r>
              <a:rPr lang="de-DE" altLang="de-DE" dirty="0">
                <a:solidFill>
                  <a:srgbClr val="220B04"/>
                </a:solidFill>
              </a:rPr>
              <a:t>Die ersten zwei Kriterien sind gesetzlich festgelegt, die anderen beiden wurden vom Schulleiter festgelegt und die  Schulkonferenz wird bei der kommenden Sitzung darüber informiert.</a:t>
            </a:r>
          </a:p>
          <a:p>
            <a:pPr>
              <a:buFontTx/>
              <a:buChar char="-"/>
              <a:defRPr/>
            </a:pPr>
            <a:endParaRPr lang="de-DE" dirty="0"/>
          </a:p>
          <a:p>
            <a:pPr marL="514350" indent="-514350">
              <a:buFont typeface="Wingdings 2" panose="05020102010507070707" pitchFamily="18" charset="2"/>
              <a:buAutoNum type="arabicPeriod"/>
              <a:defRPr/>
            </a:pPr>
            <a:endParaRPr lang="de-DE" dirty="0"/>
          </a:p>
        </p:txBody>
      </p:sp>
      <p:sp>
        <p:nvSpPr>
          <p:cNvPr id="4" name="Rectangle 2"/>
          <p:cNvSpPr txBox="1">
            <a:spLocks noChangeArrowheads="1"/>
          </p:cNvSpPr>
          <p:nvPr/>
        </p:nvSpPr>
        <p:spPr bwMode="auto">
          <a:xfrm>
            <a:off x="301625" y="228600"/>
            <a:ext cx="8534400" cy="758825"/>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de-DE" altLang="de-DE" sz="3300" dirty="0"/>
              <a:t>AO-GS §1</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323850" y="260350"/>
            <a:ext cx="8534400" cy="936625"/>
          </a:xfrm>
        </p:spPr>
        <p:txBody>
          <a:bodyPr/>
          <a:lstStyle/>
          <a:p>
            <a:pPr marL="342900" indent="-342900"/>
            <a:r>
              <a:rPr lang="de-DE" altLang="de-DE" sz="2400" dirty="0">
                <a:solidFill>
                  <a:srgbClr val="7B9899"/>
                </a:solidFill>
              </a:rPr>
              <a:t/>
            </a:r>
            <a:br>
              <a:rPr lang="de-DE" altLang="de-DE" sz="2400" dirty="0">
                <a:solidFill>
                  <a:srgbClr val="7B9899"/>
                </a:solidFill>
              </a:rPr>
            </a:br>
            <a:r>
              <a:rPr lang="de-DE" altLang="de-DE" sz="2400" dirty="0">
                <a:solidFill>
                  <a:srgbClr val="7B9899"/>
                </a:solidFill>
              </a:rPr>
              <a:t/>
            </a:r>
            <a:br>
              <a:rPr lang="de-DE" altLang="de-DE" sz="2400" dirty="0">
                <a:solidFill>
                  <a:srgbClr val="7B9899"/>
                </a:solidFill>
              </a:rPr>
            </a:br>
            <a:r>
              <a:rPr lang="de-DE" altLang="de-DE" sz="2400" dirty="0">
                <a:solidFill>
                  <a:srgbClr val="7B9899"/>
                </a:solidFill>
              </a:rPr>
              <a:t/>
            </a:r>
            <a:br>
              <a:rPr lang="de-DE" altLang="de-DE" sz="2400" dirty="0">
                <a:solidFill>
                  <a:srgbClr val="7B9899"/>
                </a:solidFill>
              </a:rPr>
            </a:br>
            <a:r>
              <a:rPr lang="de-DE" altLang="de-DE" sz="2400" dirty="0">
                <a:solidFill>
                  <a:srgbClr val="7B9899"/>
                </a:solidFill>
              </a:rPr>
              <a:t/>
            </a:r>
            <a:br>
              <a:rPr lang="de-DE" altLang="de-DE" sz="2400" dirty="0">
                <a:solidFill>
                  <a:srgbClr val="7B9899"/>
                </a:solidFill>
              </a:rPr>
            </a:br>
            <a:r>
              <a:rPr lang="de-DE" altLang="de-DE" sz="2400" dirty="0">
                <a:solidFill>
                  <a:srgbClr val="7B9899"/>
                </a:solidFill>
              </a:rPr>
              <a:t/>
            </a:r>
            <a:br>
              <a:rPr lang="de-DE" altLang="de-DE" sz="2400" dirty="0">
                <a:solidFill>
                  <a:srgbClr val="7B9899"/>
                </a:solidFill>
              </a:rPr>
            </a:br>
            <a:r>
              <a:rPr lang="de-DE" altLang="de-DE" sz="2400" dirty="0">
                <a:solidFill>
                  <a:srgbClr val="7B9899"/>
                </a:solidFill>
              </a:rPr>
              <a:t/>
            </a:r>
            <a:br>
              <a:rPr lang="de-DE" altLang="de-DE" sz="2400" dirty="0">
                <a:solidFill>
                  <a:srgbClr val="7B9899"/>
                </a:solidFill>
              </a:rPr>
            </a:br>
            <a:r>
              <a:rPr lang="de-DE" altLang="de-DE" sz="2400" dirty="0">
                <a:solidFill>
                  <a:srgbClr val="7B9899"/>
                </a:solidFill>
              </a:rPr>
              <a:t>AO-GS §1 </a:t>
            </a:r>
            <a:br>
              <a:rPr lang="de-DE" altLang="de-DE" sz="2400" dirty="0">
                <a:solidFill>
                  <a:srgbClr val="7B9899"/>
                </a:solidFill>
              </a:rPr>
            </a:br>
            <a:endParaRPr lang="de-DE" altLang="de-DE" dirty="0">
              <a:solidFill>
                <a:srgbClr val="7B9899"/>
              </a:solidFill>
            </a:endParaRPr>
          </a:p>
        </p:txBody>
      </p:sp>
      <p:sp>
        <p:nvSpPr>
          <p:cNvPr id="3" name="Inhaltsplatzhalter 2"/>
          <p:cNvSpPr>
            <a:spLocks noGrp="1"/>
          </p:cNvSpPr>
          <p:nvPr>
            <p:ph sz="quarter" idx="1"/>
          </p:nvPr>
        </p:nvSpPr>
        <p:spPr>
          <a:xfrm>
            <a:off x="301625" y="1916113"/>
            <a:ext cx="8504238" cy="4572000"/>
          </a:xfrm>
        </p:spPr>
        <p:txBody>
          <a:bodyPr/>
          <a:lstStyle/>
          <a:p>
            <a:pPr marL="0" indent="0" algn="just">
              <a:buFont typeface="Wingdings 2" panose="05020102010507070707" pitchFamily="18" charset="2"/>
              <a:buNone/>
              <a:defRPr/>
            </a:pPr>
            <a:r>
              <a:rPr lang="de-DE" sz="2400" dirty="0"/>
              <a:t>Grundsätzlich empfehlen wir, dass Sie Ihr Kind an der nächstgelegenen Grundschule anmelden, immer nach dem Prinzip: kurze Beine – kurzer Schulweg.</a:t>
            </a:r>
          </a:p>
          <a:p>
            <a:pPr marL="0" indent="0" algn="just">
              <a:buFont typeface="Wingdings 2" panose="05020102010507070707" pitchFamily="18" charset="2"/>
              <a:buNone/>
              <a:defRPr/>
            </a:pPr>
            <a:endParaRPr lang="de-DE" sz="2400" dirty="0"/>
          </a:p>
          <a:p>
            <a:pPr marL="0" indent="0" algn="just">
              <a:buFont typeface="Wingdings 2" panose="05020102010507070707" pitchFamily="18" charset="2"/>
              <a:buNone/>
              <a:defRPr/>
            </a:pPr>
            <a:r>
              <a:rPr lang="de-DE" sz="2400" dirty="0"/>
              <a:t>Andere Gründe als die vorher genannten sind rechtlich nicht zulässig, z. B. kann die Nähe des besuchten Kindergartens nicht mehr berücksichtigt werden.</a:t>
            </a:r>
            <a:endParaRPr lang="de-DE" dirty="0"/>
          </a:p>
          <a:p>
            <a:pPr marL="514350" indent="-514350">
              <a:buFont typeface="Wingdings 2" panose="05020102010507070707" pitchFamily="18" charset="2"/>
              <a:buAutoNum type="arabicPeriod"/>
              <a:defRPr/>
            </a:pPr>
            <a:endParaRPr lang="de-DE" dirty="0"/>
          </a:p>
        </p:txBody>
      </p:sp>
      <p:sp>
        <p:nvSpPr>
          <p:cNvPr id="4" name="Rectangle 2"/>
          <p:cNvSpPr txBox="1">
            <a:spLocks noChangeArrowheads="1"/>
          </p:cNvSpPr>
          <p:nvPr/>
        </p:nvSpPr>
        <p:spPr bwMode="auto">
          <a:xfrm>
            <a:off x="301625" y="228600"/>
            <a:ext cx="8534400" cy="758825"/>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de-DE" altLang="de-DE" sz="3300" dirty="0"/>
              <a:t>Was ist noch zu berücksichtigen?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1554163" y="260350"/>
            <a:ext cx="6416675" cy="711200"/>
          </a:xfrm>
          <a:solidFill>
            <a:srgbClr val="FF9966"/>
          </a:solidFill>
        </p:spPr>
        <p:txBody>
          <a:bodyPr lIns="92075" tIns="46038" rIns="92075" bIns="46038"/>
          <a:lstStyle/>
          <a:p>
            <a:pPr eaLnBrk="1" hangingPunct="1"/>
            <a:r>
              <a:rPr lang="de-DE" altLang="de-DE" dirty="0">
                <a:solidFill>
                  <a:schemeClr val="tx1"/>
                </a:solidFill>
              </a:rPr>
              <a:t>Schulpflichtige Kinder</a:t>
            </a:r>
          </a:p>
        </p:txBody>
      </p:sp>
      <p:sp>
        <p:nvSpPr>
          <p:cNvPr id="77827" name="Rectangle 3"/>
          <p:cNvSpPr>
            <a:spLocks noChangeArrowheads="1"/>
          </p:cNvSpPr>
          <p:nvPr/>
        </p:nvSpPr>
        <p:spPr bwMode="auto">
          <a:xfrm>
            <a:off x="1143000" y="1828800"/>
            <a:ext cx="7239000" cy="265271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buClr>
                <a:schemeClr val="hlink"/>
              </a:buClr>
              <a:buSzPct val="60000"/>
              <a:buFont typeface="Wingdings" panose="05000000000000000000" pitchFamily="2" charset="2"/>
              <a:buNone/>
            </a:pPr>
            <a:r>
              <a:rPr lang="de-DE" altLang="de-DE" sz="3200" i="1" dirty="0">
                <a:latin typeface="Arial" panose="020B0604020202020204" pitchFamily="34" charset="0"/>
              </a:rPr>
              <a:t>Kinder, die bis zum 30.09.2026 das </a:t>
            </a:r>
          </a:p>
          <a:p>
            <a:pPr algn="ctr" eaLnBrk="1" hangingPunct="1">
              <a:buClr>
                <a:schemeClr val="hlink"/>
              </a:buClr>
              <a:buSzPct val="60000"/>
              <a:buFont typeface="Wingdings" panose="05000000000000000000" pitchFamily="2" charset="2"/>
              <a:buNone/>
            </a:pPr>
            <a:r>
              <a:rPr lang="de-DE" altLang="de-DE" sz="3200" i="1" dirty="0">
                <a:latin typeface="Arial" panose="020B0604020202020204" pitchFamily="34" charset="0"/>
              </a:rPr>
              <a:t>6. Lebensjahr vollenden (geb. bis 30.09.2020, werden zum 1. August 2026 schulpflichtig.</a:t>
            </a:r>
            <a:br>
              <a:rPr lang="de-DE" altLang="de-DE" sz="3200" i="1" dirty="0">
                <a:latin typeface="Arial" panose="020B0604020202020204" pitchFamily="34" charset="0"/>
              </a:rPr>
            </a:br>
            <a:endParaRPr lang="de-DE" altLang="de-DE" sz="3200" i="1" dirty="0">
              <a:latin typeface="Arial" panose="020B0604020202020204" pitchFamily="34" charset="0"/>
            </a:endParaRPr>
          </a:p>
        </p:txBody>
      </p:sp>
      <p:sp>
        <p:nvSpPr>
          <p:cNvPr id="77828" name="Text Box 4"/>
          <p:cNvSpPr txBox="1">
            <a:spLocks noChangeArrowheads="1"/>
          </p:cNvSpPr>
          <p:nvPr/>
        </p:nvSpPr>
        <p:spPr bwMode="auto">
          <a:xfrm>
            <a:off x="6443663" y="3860800"/>
            <a:ext cx="1873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1600" dirty="0">
                <a:latin typeface="Times New Roman" panose="02020603050405020304" pitchFamily="18" charset="0"/>
              </a:rPr>
              <a:t>Schulgesetz § 35  </a:t>
            </a:r>
          </a:p>
        </p:txBody>
      </p:sp>
      <p:sp>
        <p:nvSpPr>
          <p:cNvPr id="77831" name="Text Box 7"/>
          <p:cNvSpPr txBox="1">
            <a:spLocks noChangeArrowheads="1"/>
          </p:cNvSpPr>
          <p:nvPr/>
        </p:nvSpPr>
        <p:spPr bwMode="auto">
          <a:xfrm>
            <a:off x="1828800" y="4419600"/>
            <a:ext cx="6172200" cy="45720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2400" dirty="0">
                <a:solidFill>
                  <a:srgbClr val="003399"/>
                </a:solidFill>
                <a:latin typeface="Times New Roman" panose="02020603050405020304" pitchFamily="18" charset="0"/>
              </a:rPr>
              <a:t>Diese Kinder müssen angemeldet werden!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0-#ppt_w/2"/>
                                          </p:val>
                                        </p:tav>
                                        <p:tav tm="100000">
                                          <p:val>
                                            <p:strVal val="#ppt_x"/>
                                          </p:val>
                                        </p:tav>
                                      </p:tavLst>
                                    </p:anim>
                                    <p:anim calcmode="lin" valueType="num">
                                      <p:cBhvr additive="base">
                                        <p:cTn id="8" dur="500" fill="hold"/>
                                        <p:tgtEl>
                                          <p:spTgt spid="778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7"/>
                                        </p:tgtEl>
                                        <p:attrNameLst>
                                          <p:attrName>style.visibility</p:attrName>
                                        </p:attrNameLst>
                                      </p:cBhvr>
                                      <p:to>
                                        <p:strVal val="visible"/>
                                      </p:to>
                                    </p:set>
                                    <p:anim calcmode="lin" valueType="num">
                                      <p:cBhvr additive="base">
                                        <p:cTn id="13" dur="500" fill="hold"/>
                                        <p:tgtEl>
                                          <p:spTgt spid="77827"/>
                                        </p:tgtEl>
                                        <p:attrNameLst>
                                          <p:attrName>ppt_x</p:attrName>
                                        </p:attrNameLst>
                                      </p:cBhvr>
                                      <p:tavLst>
                                        <p:tav tm="0">
                                          <p:val>
                                            <p:strVal val="0-#ppt_w/2"/>
                                          </p:val>
                                        </p:tav>
                                        <p:tav tm="100000">
                                          <p:val>
                                            <p:strVal val="#ppt_x"/>
                                          </p:val>
                                        </p:tav>
                                      </p:tavLst>
                                    </p:anim>
                                    <p:anim calcmode="lin" valueType="num">
                                      <p:cBhvr additive="base">
                                        <p:cTn id="14" dur="500" fill="hold"/>
                                        <p:tgtEl>
                                          <p:spTgt spid="7782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828"/>
                                        </p:tgtEl>
                                        <p:attrNameLst>
                                          <p:attrName>style.visibility</p:attrName>
                                        </p:attrNameLst>
                                      </p:cBhvr>
                                      <p:to>
                                        <p:strVal val="visible"/>
                                      </p:to>
                                    </p:set>
                                    <p:anim calcmode="lin" valueType="num">
                                      <p:cBhvr additive="base">
                                        <p:cTn id="19" dur="500" fill="hold"/>
                                        <p:tgtEl>
                                          <p:spTgt spid="77828"/>
                                        </p:tgtEl>
                                        <p:attrNameLst>
                                          <p:attrName>ppt_x</p:attrName>
                                        </p:attrNameLst>
                                      </p:cBhvr>
                                      <p:tavLst>
                                        <p:tav tm="0">
                                          <p:val>
                                            <p:strVal val="0-#ppt_w/2"/>
                                          </p:val>
                                        </p:tav>
                                        <p:tav tm="100000">
                                          <p:val>
                                            <p:strVal val="#ppt_x"/>
                                          </p:val>
                                        </p:tav>
                                      </p:tavLst>
                                    </p:anim>
                                    <p:anim calcmode="lin" valueType="num">
                                      <p:cBhvr additive="base">
                                        <p:cTn id="20"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31"/>
                                        </p:tgtEl>
                                        <p:attrNameLst>
                                          <p:attrName>style.visibility</p:attrName>
                                        </p:attrNameLst>
                                      </p:cBhvr>
                                      <p:to>
                                        <p:strVal val="visible"/>
                                      </p:to>
                                    </p:set>
                                    <p:anim calcmode="lin" valueType="num">
                                      <p:cBhvr additive="base">
                                        <p:cTn id="25" dur="500" fill="hold"/>
                                        <p:tgtEl>
                                          <p:spTgt spid="77831"/>
                                        </p:tgtEl>
                                        <p:attrNameLst>
                                          <p:attrName>ppt_x</p:attrName>
                                        </p:attrNameLst>
                                      </p:cBhvr>
                                      <p:tavLst>
                                        <p:tav tm="0">
                                          <p:val>
                                            <p:strVal val="0-#ppt_w/2"/>
                                          </p:val>
                                        </p:tav>
                                        <p:tav tm="100000">
                                          <p:val>
                                            <p:strVal val="#ppt_x"/>
                                          </p:val>
                                        </p:tav>
                                      </p:tavLst>
                                    </p:anim>
                                    <p:anim calcmode="lin" valueType="num">
                                      <p:cBhvr additive="base">
                                        <p:cTn id="26" dur="500" fill="hold"/>
                                        <p:tgtEl>
                                          <p:spTgt spid="778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autoUpdateAnimBg="0"/>
      <p:bldP spid="77827" grpId="0" animBg="1" autoUpdateAnimBg="0"/>
      <p:bldP spid="77828" grpId="0" autoUpdateAnimBg="0"/>
      <p:bldP spid="7783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971550" y="333375"/>
            <a:ext cx="7480300" cy="647700"/>
          </a:xfrm>
          <a:solidFill>
            <a:srgbClr val="FF9966"/>
          </a:solidFill>
        </p:spPr>
        <p:txBody>
          <a:bodyPr lIns="92075" tIns="46038" rIns="92075" bIns="46038"/>
          <a:lstStyle/>
          <a:p>
            <a:pPr eaLnBrk="1" hangingPunct="1"/>
            <a:r>
              <a:rPr lang="de-DE" altLang="de-DE" dirty="0">
                <a:solidFill>
                  <a:schemeClr val="tx1"/>
                </a:solidFill>
              </a:rPr>
              <a:t>Vorzeitige Einschulung</a:t>
            </a:r>
          </a:p>
        </p:txBody>
      </p:sp>
      <p:sp>
        <p:nvSpPr>
          <p:cNvPr id="81923" name="Rectangle 3"/>
          <p:cNvSpPr>
            <a:spLocks noChangeArrowheads="1"/>
          </p:cNvSpPr>
          <p:nvPr/>
        </p:nvSpPr>
        <p:spPr bwMode="auto">
          <a:xfrm>
            <a:off x="971550" y="1025525"/>
            <a:ext cx="7467600" cy="1196975"/>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buClr>
                <a:schemeClr val="hlink"/>
              </a:buClr>
              <a:buSzPct val="60000"/>
              <a:buFont typeface="Wingdings" panose="05000000000000000000" pitchFamily="2" charset="2"/>
              <a:buNone/>
            </a:pPr>
            <a:r>
              <a:rPr lang="de-DE" altLang="de-DE" sz="2400" b="1" dirty="0">
                <a:latin typeface="Arial" panose="020B0604020202020204" pitchFamily="34" charset="0"/>
              </a:rPr>
              <a:t>Kinder, die nach dem 30.09.2026 sechs werden, </a:t>
            </a:r>
            <a:r>
              <a:rPr lang="de-DE" altLang="de-DE" sz="2400" dirty="0">
                <a:latin typeface="Arial" panose="020B0604020202020204" pitchFamily="34" charset="0"/>
              </a:rPr>
              <a:t>können auf Antrag der Eltern in die Schule aufgenommen werden, wenn sie </a:t>
            </a:r>
            <a:r>
              <a:rPr lang="de-DE" altLang="de-DE" sz="2400" b="1" dirty="0">
                <a:latin typeface="Arial" panose="020B0604020202020204" pitchFamily="34" charset="0"/>
              </a:rPr>
              <a:t>schulfähig</a:t>
            </a:r>
            <a:r>
              <a:rPr lang="de-DE" altLang="de-DE" sz="2400" dirty="0">
                <a:latin typeface="Arial" panose="020B0604020202020204" pitchFamily="34" charset="0"/>
              </a:rPr>
              <a:t> sind !!!</a:t>
            </a:r>
          </a:p>
        </p:txBody>
      </p:sp>
      <p:sp>
        <p:nvSpPr>
          <p:cNvPr id="81925" name="Text Box 5"/>
          <p:cNvSpPr txBox="1">
            <a:spLocks noChangeArrowheads="1"/>
          </p:cNvSpPr>
          <p:nvPr/>
        </p:nvSpPr>
        <p:spPr bwMode="auto">
          <a:xfrm>
            <a:off x="971550" y="3055938"/>
            <a:ext cx="7467600" cy="3786187"/>
          </a:xfrm>
          <a:prstGeom prst="rect">
            <a:avLst/>
          </a:prstGeom>
          <a:solidFill>
            <a:srgbClr val="CCECFF"/>
          </a:solidFill>
          <a:ln w="9525">
            <a:solidFill>
              <a:schemeClr val="tx1"/>
            </a:solidFill>
            <a:miter lim="800000"/>
            <a:headEnd/>
            <a:tailEnd/>
          </a:ln>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a:spcBef>
                <a:spcPct val="20000"/>
              </a:spcBef>
              <a:buClr>
                <a:srgbClr val="8FB08C"/>
              </a:buClr>
              <a:buChar char="•"/>
              <a:defRPr>
                <a:solidFill>
                  <a:schemeClr val="tx1"/>
                </a:solidFill>
                <a:latin typeface="Georgia" panose="02040502050405020303" pitchFamily="18" charset="0"/>
              </a:defRPr>
            </a:lvl5pPr>
            <a:lvl6pPr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000" dirty="0"/>
              <a:t>Die Feststellung der Schulfähigkeit erfolgt u.a. durch die Schuleingangsuntersuchung des Gesundheitsamtes und ein Unterrichtsspiel oder eine Unterrichtshospitation, überprüft werden dabei:</a:t>
            </a:r>
          </a:p>
          <a:p>
            <a:pPr lvl="4" eaLnBrk="1" hangingPunct="1">
              <a:lnSpc>
                <a:spcPct val="50000"/>
              </a:lnSpc>
              <a:spcBef>
                <a:spcPct val="50000"/>
              </a:spcBef>
              <a:buClrTx/>
            </a:pPr>
            <a:r>
              <a:rPr lang="de-DE" altLang="de-DE" sz="2000" dirty="0"/>
              <a:t> Körperliche Fähigkeiten</a:t>
            </a:r>
          </a:p>
          <a:p>
            <a:pPr lvl="4" eaLnBrk="1" hangingPunct="1">
              <a:lnSpc>
                <a:spcPct val="50000"/>
              </a:lnSpc>
              <a:spcBef>
                <a:spcPct val="50000"/>
              </a:spcBef>
              <a:buClrTx/>
            </a:pPr>
            <a:r>
              <a:rPr lang="de-DE" altLang="de-DE" sz="2000" dirty="0"/>
              <a:t> Geistige Fähigkeiten</a:t>
            </a:r>
          </a:p>
          <a:p>
            <a:pPr lvl="4" eaLnBrk="1" hangingPunct="1">
              <a:lnSpc>
                <a:spcPct val="50000"/>
              </a:lnSpc>
              <a:spcBef>
                <a:spcPct val="50000"/>
              </a:spcBef>
              <a:buClrTx/>
            </a:pPr>
            <a:r>
              <a:rPr lang="de-DE" altLang="de-DE" sz="2000" dirty="0"/>
              <a:t> Sozialverhalten</a:t>
            </a:r>
          </a:p>
          <a:p>
            <a:pPr eaLnBrk="1" hangingPunct="1">
              <a:spcBef>
                <a:spcPct val="50000"/>
              </a:spcBef>
              <a:buClrTx/>
              <a:buSzTx/>
              <a:buFontTx/>
              <a:buNone/>
            </a:pPr>
            <a:r>
              <a:rPr lang="de-DE" altLang="de-DE" sz="2000" dirty="0"/>
              <a:t>In der Regel liegt das Augenmerk auf dem Sozialverhalten, da die Entwicklung hier sehr wichtig ist, um eine positive Schulkarriere zu prognostizieren.</a:t>
            </a:r>
          </a:p>
          <a:p>
            <a:pPr eaLnBrk="1" hangingPunct="1">
              <a:spcBef>
                <a:spcPct val="50000"/>
              </a:spcBef>
              <a:buClrTx/>
              <a:buSzTx/>
              <a:buFontTx/>
              <a:buNone/>
            </a:pPr>
            <a:r>
              <a:rPr lang="de-DE" altLang="de-DE" sz="2000" dirty="0"/>
              <a:t>Die Schulleitung entscheidet über die Aufnahme. </a:t>
            </a:r>
          </a:p>
        </p:txBody>
      </p:sp>
      <p:sp>
        <p:nvSpPr>
          <p:cNvPr id="81928" name="Text Box 8"/>
          <p:cNvSpPr txBox="1">
            <a:spLocks noChangeArrowheads="1"/>
          </p:cNvSpPr>
          <p:nvPr/>
        </p:nvSpPr>
        <p:spPr bwMode="auto">
          <a:xfrm>
            <a:off x="971550" y="2236788"/>
            <a:ext cx="7467600" cy="83026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2400" dirty="0">
                <a:solidFill>
                  <a:srgbClr val="003399"/>
                </a:solidFill>
              </a:rPr>
              <a:t>Diese Kinder </a:t>
            </a:r>
            <a:r>
              <a:rPr lang="de-DE" altLang="de-DE" sz="2400" u="sng" dirty="0">
                <a:solidFill>
                  <a:srgbClr val="003399"/>
                </a:solidFill>
              </a:rPr>
              <a:t>können</a:t>
            </a:r>
            <a:r>
              <a:rPr lang="de-DE" altLang="de-DE" sz="2400" dirty="0">
                <a:solidFill>
                  <a:srgbClr val="003399"/>
                </a:solidFill>
              </a:rPr>
              <a:t> angemeldet werden, dies sind die sogenannten </a:t>
            </a:r>
            <a:r>
              <a:rPr lang="de-DE" altLang="de-DE" sz="2400" b="1" dirty="0">
                <a:solidFill>
                  <a:srgbClr val="003399"/>
                </a:solidFill>
              </a:rPr>
              <a:t>Kann-Kinder</a:t>
            </a:r>
            <a:r>
              <a:rPr lang="de-DE" altLang="de-DE" sz="2400" dirty="0">
                <a:solidFill>
                  <a:srgbClr val="003399"/>
                </a:solidFill>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0-#ppt_w/2"/>
                                          </p:val>
                                        </p:tav>
                                        <p:tav tm="100000">
                                          <p:val>
                                            <p:strVal val="#ppt_x"/>
                                          </p:val>
                                        </p:tav>
                                      </p:tavLst>
                                    </p:anim>
                                    <p:anim calcmode="lin" valueType="num">
                                      <p:cBhvr additive="base">
                                        <p:cTn id="8" dur="500" fill="hold"/>
                                        <p:tgtEl>
                                          <p:spTgt spid="819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3"/>
                                        </p:tgtEl>
                                        <p:attrNameLst>
                                          <p:attrName>style.visibility</p:attrName>
                                        </p:attrNameLst>
                                      </p:cBhvr>
                                      <p:to>
                                        <p:strVal val="visible"/>
                                      </p:to>
                                    </p:set>
                                    <p:anim calcmode="lin" valueType="num">
                                      <p:cBhvr additive="base">
                                        <p:cTn id="13" dur="500" fill="hold"/>
                                        <p:tgtEl>
                                          <p:spTgt spid="81923"/>
                                        </p:tgtEl>
                                        <p:attrNameLst>
                                          <p:attrName>ppt_x</p:attrName>
                                        </p:attrNameLst>
                                      </p:cBhvr>
                                      <p:tavLst>
                                        <p:tav tm="0">
                                          <p:val>
                                            <p:strVal val="0-#ppt_w/2"/>
                                          </p:val>
                                        </p:tav>
                                        <p:tav tm="100000">
                                          <p:val>
                                            <p:strVal val="#ppt_x"/>
                                          </p:val>
                                        </p:tav>
                                      </p:tavLst>
                                    </p:anim>
                                    <p:anim calcmode="lin" valueType="num">
                                      <p:cBhvr additive="base">
                                        <p:cTn id="14" dur="500" fill="hold"/>
                                        <p:tgtEl>
                                          <p:spTgt spid="819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8"/>
                                        </p:tgtEl>
                                        <p:attrNameLst>
                                          <p:attrName>style.visibility</p:attrName>
                                        </p:attrNameLst>
                                      </p:cBhvr>
                                      <p:to>
                                        <p:strVal val="visible"/>
                                      </p:to>
                                    </p:set>
                                    <p:anim calcmode="lin" valueType="num">
                                      <p:cBhvr additive="base">
                                        <p:cTn id="19" dur="500" fill="hold"/>
                                        <p:tgtEl>
                                          <p:spTgt spid="81928"/>
                                        </p:tgtEl>
                                        <p:attrNameLst>
                                          <p:attrName>ppt_x</p:attrName>
                                        </p:attrNameLst>
                                      </p:cBhvr>
                                      <p:tavLst>
                                        <p:tav tm="0">
                                          <p:val>
                                            <p:strVal val="0-#ppt_w/2"/>
                                          </p:val>
                                        </p:tav>
                                        <p:tav tm="100000">
                                          <p:val>
                                            <p:strVal val="#ppt_x"/>
                                          </p:val>
                                        </p:tav>
                                      </p:tavLst>
                                    </p:anim>
                                    <p:anim calcmode="lin" valueType="num">
                                      <p:cBhvr additive="base">
                                        <p:cTn id="20" dur="500" fill="hold"/>
                                        <p:tgtEl>
                                          <p:spTgt spid="819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25"/>
                                        </p:tgtEl>
                                        <p:attrNameLst>
                                          <p:attrName>style.visibility</p:attrName>
                                        </p:attrNameLst>
                                      </p:cBhvr>
                                      <p:to>
                                        <p:strVal val="visible"/>
                                      </p:to>
                                    </p:set>
                                    <p:anim calcmode="lin" valueType="num">
                                      <p:cBhvr additive="base">
                                        <p:cTn id="25" dur="500" fill="hold"/>
                                        <p:tgtEl>
                                          <p:spTgt spid="81925"/>
                                        </p:tgtEl>
                                        <p:attrNameLst>
                                          <p:attrName>ppt_x</p:attrName>
                                        </p:attrNameLst>
                                      </p:cBhvr>
                                      <p:tavLst>
                                        <p:tav tm="0">
                                          <p:val>
                                            <p:strVal val="0-#ppt_w/2"/>
                                          </p:val>
                                        </p:tav>
                                        <p:tav tm="100000">
                                          <p:val>
                                            <p:strVal val="#ppt_x"/>
                                          </p:val>
                                        </p:tav>
                                      </p:tavLst>
                                    </p:anim>
                                    <p:anim calcmode="lin" valueType="num">
                                      <p:cBhvr additive="base">
                                        <p:cTn id="26" dur="500" fill="hold"/>
                                        <p:tgtEl>
                                          <p:spTgt spid="819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autoUpdateAnimBg="0"/>
      <p:bldP spid="81923" grpId="0" animBg="1" autoUpdateAnimBg="0"/>
      <p:bldP spid="81925" grpId="0" animBg="1" autoUpdateAnimBg="0"/>
      <p:bldP spid="8192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9" name="Object 3"/>
          <p:cNvGraphicFramePr>
            <a:graphicFrameLocks noChangeAspect="1"/>
          </p:cNvGraphicFramePr>
          <p:nvPr/>
        </p:nvGraphicFramePr>
        <p:xfrm>
          <a:off x="1600200" y="1676400"/>
          <a:ext cx="6284913" cy="4422775"/>
        </p:xfrm>
        <a:graphic>
          <a:graphicData uri="http://schemas.openxmlformats.org/presentationml/2006/ole">
            <mc:AlternateContent xmlns:mc="http://schemas.openxmlformats.org/markup-compatibility/2006">
              <mc:Choice xmlns:v="urn:schemas-microsoft-com:vml" Requires="v">
                <p:oleObj spid="_x0000_s1030" name="Folie" r:id="rId3" imgW="3657600" imgH="2743200" progId="PowerPoint.Slide.8">
                  <p:embed/>
                </p:oleObj>
              </mc:Choice>
              <mc:Fallback>
                <p:oleObj name="Folie" r:id="rId3" imgW="3657600" imgH="2743200" progId="PowerPoint.Slid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676400"/>
                        <a:ext cx="6284913"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0" name="Rectangle 4"/>
          <p:cNvSpPr>
            <a:spLocks noChangeArrowheads="1"/>
          </p:cNvSpPr>
          <p:nvPr/>
        </p:nvSpPr>
        <p:spPr bwMode="auto">
          <a:xfrm>
            <a:off x="1524000" y="404813"/>
            <a:ext cx="6096000" cy="11430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de-DE" altLang="de-DE" sz="4400" dirty="0">
                <a:latin typeface="Times New Roman" panose="02020603050405020304" pitchFamily="18" charset="0"/>
              </a:rPr>
              <a:t>Schulfähigkeit</a:t>
            </a:r>
          </a:p>
        </p:txBody>
      </p:sp>
      <p:graphicFrame>
        <p:nvGraphicFramePr>
          <p:cNvPr id="4" name="Object 3"/>
          <p:cNvGraphicFramePr>
            <a:graphicFrameLocks noChangeAspect="1"/>
          </p:cNvGraphicFramePr>
          <p:nvPr/>
        </p:nvGraphicFramePr>
        <p:xfrm>
          <a:off x="1752600" y="1828800"/>
          <a:ext cx="6284913" cy="4422775"/>
        </p:xfrm>
        <a:graphic>
          <a:graphicData uri="http://schemas.openxmlformats.org/presentationml/2006/ole">
            <mc:AlternateContent xmlns:mc="http://schemas.openxmlformats.org/markup-compatibility/2006">
              <mc:Choice xmlns:v="urn:schemas-microsoft-com:vml" Requires="v">
                <p:oleObj spid="_x0000_s1031" name="Folie" r:id="rId5" imgW="1911124" imgH="1434003" progId="PowerPoint.Slide.8">
                  <p:embed/>
                </p:oleObj>
              </mc:Choice>
              <mc:Fallback>
                <p:oleObj name="Folie" r:id="rId5" imgW="1911124" imgH="1434003" progId="PowerPoint.Slid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828800"/>
                        <a:ext cx="6284913"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additive="base">
                                        <p:cTn id="7" dur="500" fill="hold"/>
                                        <p:tgtEl>
                                          <p:spTgt spid="75780"/>
                                        </p:tgtEl>
                                        <p:attrNameLst>
                                          <p:attrName>ppt_x</p:attrName>
                                        </p:attrNameLst>
                                      </p:cBhvr>
                                      <p:tavLst>
                                        <p:tav tm="0">
                                          <p:val>
                                            <p:strVal val="0-#ppt_w/2"/>
                                          </p:val>
                                        </p:tav>
                                        <p:tav tm="100000">
                                          <p:val>
                                            <p:strVal val="#ppt_x"/>
                                          </p:val>
                                        </p:tav>
                                      </p:tavLst>
                                    </p:anim>
                                    <p:anim calcmode="lin" valueType="num">
                                      <p:cBhvr additive="base">
                                        <p:cTn id="8" dur="500" fill="hold"/>
                                        <p:tgtEl>
                                          <p:spTgt spid="757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5779"/>
                                        </p:tgtEl>
                                        <p:attrNameLst>
                                          <p:attrName>style.visibility</p:attrName>
                                        </p:attrNameLst>
                                      </p:cBhvr>
                                      <p:to>
                                        <p:strVal val="visible"/>
                                      </p:to>
                                    </p:set>
                                    <p:anim calcmode="lin" valueType="num">
                                      <p:cBhvr additive="base">
                                        <p:cTn id="13" dur="500" fill="hold"/>
                                        <p:tgtEl>
                                          <p:spTgt spid="75779"/>
                                        </p:tgtEl>
                                        <p:attrNameLst>
                                          <p:attrName>ppt_x</p:attrName>
                                        </p:attrNameLst>
                                      </p:cBhvr>
                                      <p:tavLst>
                                        <p:tav tm="0">
                                          <p:val>
                                            <p:strVal val="0-#ppt_w/2"/>
                                          </p:val>
                                        </p:tav>
                                        <p:tav tm="100000">
                                          <p:val>
                                            <p:strVal val="#ppt_x"/>
                                          </p:val>
                                        </p:tav>
                                      </p:tavLst>
                                    </p:anim>
                                    <p:anim calcmode="lin" valueType="num">
                                      <p:cBhvr additive="base">
                                        <p:cTn id="14" dur="500" fill="hold"/>
                                        <p:tgtEl>
                                          <p:spTgt spid="7577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ronus">
  <a:themeElements>
    <a:clrScheme name="Cronus">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ronus">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ronus">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2409</Words>
  <Application>Microsoft Office PowerPoint</Application>
  <PresentationFormat>Bildschirmpräsentation (4:3)</PresentationFormat>
  <Paragraphs>256</Paragraphs>
  <Slides>33</Slides>
  <Notes>9</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33</vt:i4>
      </vt:variant>
    </vt:vector>
  </HeadingPairs>
  <TitlesOfParts>
    <vt:vector size="40" baseType="lpstr">
      <vt:lpstr>Arial</vt:lpstr>
      <vt:lpstr>Georgia</vt:lpstr>
      <vt:lpstr>Times New Roman</vt:lpstr>
      <vt:lpstr>Wingdings</vt:lpstr>
      <vt:lpstr>Wingdings 2</vt:lpstr>
      <vt:lpstr>Cronus</vt:lpstr>
      <vt:lpstr>Folie</vt:lpstr>
      <vt:lpstr>Informationsabend  Anmeldung / Einschulung</vt:lpstr>
      <vt:lpstr>Ihre Ansprechpartner</vt:lpstr>
      <vt:lpstr>Themen des Abends</vt:lpstr>
      <vt:lpstr>Anmeldung und Aufnahme</vt:lpstr>
      <vt:lpstr>      AO-GS §1  </vt:lpstr>
      <vt:lpstr>      AO-GS §1  </vt:lpstr>
      <vt:lpstr>Schulpflichtige Kinder</vt:lpstr>
      <vt:lpstr>Vorzeitige Einschulung</vt:lpstr>
      <vt:lpstr>PowerPoint-Präsentation</vt:lpstr>
      <vt:lpstr>Wichtige Aspekte bei Kann-Kindern</vt:lpstr>
      <vt:lpstr>Sind Anträge auf Zurückstellung möglich?</vt:lpstr>
      <vt:lpstr>Wann sind die Anmeldetermine in der Schule? Bitte tragen Sie sich ein oder vereinbaren telefonisch einen Termin</vt:lpstr>
      <vt:lpstr>Schuleingangsuntersuchung</vt:lpstr>
      <vt:lpstr>Schwerpunkte der Albert-Schweitzer-Grundschule Wofür stehen wir?</vt:lpstr>
      <vt:lpstr>Schwerpunkte der Schule</vt:lpstr>
      <vt:lpstr>Unterrichtliche Schwerpunkte der Schule</vt:lpstr>
      <vt:lpstr>Unterrichtliche Schwerpunkte (Forts.)</vt:lpstr>
      <vt:lpstr>Unterrichtliche Schwerpunkte (Forts.)</vt:lpstr>
      <vt:lpstr>Unterrichtliche Schwerpunkte (Forts.)</vt:lpstr>
      <vt:lpstr>Unterrichtliche Schwerpunkte (Forts.)</vt:lpstr>
      <vt:lpstr>Unterrichtliche Schwerpunkte (Forts.)</vt:lpstr>
      <vt:lpstr>Elternmitwirkung</vt:lpstr>
      <vt:lpstr>Offene Ganztagsgrundschule</vt:lpstr>
      <vt:lpstr>Offene Ganztagsgrundschule</vt:lpstr>
      <vt:lpstr>Klassenbildung und Zusammensetzung</vt:lpstr>
      <vt:lpstr>Schuleingangsphase</vt:lpstr>
      <vt:lpstr>Information zum Unterrichtsumfang im ersten Schuljahr</vt:lpstr>
      <vt:lpstr>PowerPoint-Präsentation</vt:lpstr>
      <vt:lpstr>PowerPoint-Präsentation</vt:lpstr>
      <vt:lpstr>Religionsunterricht</vt:lpstr>
      <vt:lpstr>Der erste Schultag</vt:lpstr>
      <vt:lpstr>Schulführung</vt:lpstr>
      <vt:lpstr>Noch 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Schulverwaltung</dc:creator>
  <cp:lastModifiedBy>hoffmeisterr</cp:lastModifiedBy>
  <cp:revision>287</cp:revision>
  <cp:lastPrinted>2021-09-24T09:48:43Z</cp:lastPrinted>
  <dcterms:created xsi:type="dcterms:W3CDTF">1601-01-01T00:00:00Z</dcterms:created>
  <dcterms:modified xsi:type="dcterms:W3CDTF">2025-09-15T06:58:45Z</dcterms:modified>
</cp:coreProperties>
</file>